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GB"/>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GB"/>
          </a:p>
        </p:txBody>
      </p:sp>
      <p:sp>
        <p:nvSpPr>
          <p:cNvPr id="4" name="Datumsplatzhalter 3"/>
          <p:cNvSpPr>
            <a:spLocks noGrp="1"/>
          </p:cNvSpPr>
          <p:nvPr>
            <p:ph type="dt" sz="half" idx="10"/>
          </p:nvPr>
        </p:nvSpPr>
        <p:spPr/>
        <p:txBody>
          <a:bodyPr/>
          <a:lstStyle/>
          <a:p>
            <a:fld id="{134EA315-C25C-4D73-9F60-D697F6E2D23A}" type="datetimeFigureOut">
              <a:rPr lang="en-GB" smtClean="0"/>
              <a:t>25/05/2018</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4896DA7F-8C41-4241-B688-7575E028B501}" type="slidenum">
              <a:rPr lang="en-GB" smtClean="0"/>
              <a:t>‹Nr.›</a:t>
            </a:fld>
            <a:endParaRPr lang="en-GB"/>
          </a:p>
        </p:txBody>
      </p:sp>
    </p:spTree>
    <p:extLst>
      <p:ext uri="{BB962C8B-B14F-4D97-AF65-F5344CB8AC3E}">
        <p14:creationId xmlns:p14="http://schemas.microsoft.com/office/powerpoint/2010/main" val="2835951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134EA315-C25C-4D73-9F60-D697F6E2D23A}" type="datetimeFigureOut">
              <a:rPr lang="en-GB" smtClean="0"/>
              <a:t>25/05/2018</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4896DA7F-8C41-4241-B688-7575E028B501}" type="slidenum">
              <a:rPr lang="en-GB" smtClean="0"/>
              <a:t>‹Nr.›</a:t>
            </a:fld>
            <a:endParaRPr lang="en-GB"/>
          </a:p>
        </p:txBody>
      </p:sp>
    </p:spTree>
    <p:extLst>
      <p:ext uri="{BB962C8B-B14F-4D97-AF65-F5344CB8AC3E}">
        <p14:creationId xmlns:p14="http://schemas.microsoft.com/office/powerpoint/2010/main" val="196031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134EA315-C25C-4D73-9F60-D697F6E2D23A}" type="datetimeFigureOut">
              <a:rPr lang="en-GB" smtClean="0"/>
              <a:t>25/05/2018</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4896DA7F-8C41-4241-B688-7575E028B501}" type="slidenum">
              <a:rPr lang="en-GB" smtClean="0"/>
              <a:t>‹Nr.›</a:t>
            </a:fld>
            <a:endParaRPr lang="en-GB"/>
          </a:p>
        </p:txBody>
      </p:sp>
    </p:spTree>
    <p:extLst>
      <p:ext uri="{BB962C8B-B14F-4D97-AF65-F5344CB8AC3E}">
        <p14:creationId xmlns:p14="http://schemas.microsoft.com/office/powerpoint/2010/main" val="3768682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134EA315-C25C-4D73-9F60-D697F6E2D23A}" type="datetimeFigureOut">
              <a:rPr lang="en-GB" smtClean="0"/>
              <a:t>25/05/2018</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4896DA7F-8C41-4241-B688-7575E028B501}" type="slidenum">
              <a:rPr lang="en-GB" smtClean="0"/>
              <a:t>‹Nr.›</a:t>
            </a:fld>
            <a:endParaRPr lang="en-GB"/>
          </a:p>
        </p:txBody>
      </p:sp>
    </p:spTree>
    <p:extLst>
      <p:ext uri="{BB962C8B-B14F-4D97-AF65-F5344CB8AC3E}">
        <p14:creationId xmlns:p14="http://schemas.microsoft.com/office/powerpoint/2010/main" val="15243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134EA315-C25C-4D73-9F60-D697F6E2D23A}" type="datetimeFigureOut">
              <a:rPr lang="en-GB" smtClean="0"/>
              <a:t>25/05/2018</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4896DA7F-8C41-4241-B688-7575E028B501}" type="slidenum">
              <a:rPr lang="en-GB" smtClean="0"/>
              <a:t>‹Nr.›</a:t>
            </a:fld>
            <a:endParaRPr lang="en-GB"/>
          </a:p>
        </p:txBody>
      </p:sp>
    </p:spTree>
    <p:extLst>
      <p:ext uri="{BB962C8B-B14F-4D97-AF65-F5344CB8AC3E}">
        <p14:creationId xmlns:p14="http://schemas.microsoft.com/office/powerpoint/2010/main" val="3417984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umsplatzhalter 4"/>
          <p:cNvSpPr>
            <a:spLocks noGrp="1"/>
          </p:cNvSpPr>
          <p:nvPr>
            <p:ph type="dt" sz="half" idx="10"/>
          </p:nvPr>
        </p:nvSpPr>
        <p:spPr/>
        <p:txBody>
          <a:bodyPr/>
          <a:lstStyle/>
          <a:p>
            <a:fld id="{134EA315-C25C-4D73-9F60-D697F6E2D23A}" type="datetimeFigureOut">
              <a:rPr lang="en-GB" smtClean="0"/>
              <a:t>25/05/2018</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4896DA7F-8C41-4241-B688-7575E028B501}" type="slidenum">
              <a:rPr lang="en-GB" smtClean="0"/>
              <a:t>‹Nr.›</a:t>
            </a:fld>
            <a:endParaRPr lang="en-GB"/>
          </a:p>
        </p:txBody>
      </p:sp>
    </p:spTree>
    <p:extLst>
      <p:ext uri="{BB962C8B-B14F-4D97-AF65-F5344CB8AC3E}">
        <p14:creationId xmlns:p14="http://schemas.microsoft.com/office/powerpoint/2010/main" val="1648495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Datumsplatzhalter 6"/>
          <p:cNvSpPr>
            <a:spLocks noGrp="1"/>
          </p:cNvSpPr>
          <p:nvPr>
            <p:ph type="dt" sz="half" idx="10"/>
          </p:nvPr>
        </p:nvSpPr>
        <p:spPr/>
        <p:txBody>
          <a:bodyPr/>
          <a:lstStyle/>
          <a:p>
            <a:fld id="{134EA315-C25C-4D73-9F60-D697F6E2D23A}" type="datetimeFigureOut">
              <a:rPr lang="en-GB" smtClean="0"/>
              <a:t>25/05/2018</a:t>
            </a:fld>
            <a:endParaRPr lang="en-GB"/>
          </a:p>
        </p:txBody>
      </p:sp>
      <p:sp>
        <p:nvSpPr>
          <p:cNvPr id="8" name="Fußzeilenplatzhalter 7"/>
          <p:cNvSpPr>
            <a:spLocks noGrp="1"/>
          </p:cNvSpPr>
          <p:nvPr>
            <p:ph type="ftr" sz="quarter" idx="11"/>
          </p:nvPr>
        </p:nvSpPr>
        <p:spPr/>
        <p:txBody>
          <a:bodyPr/>
          <a:lstStyle/>
          <a:p>
            <a:endParaRPr lang="en-GB"/>
          </a:p>
        </p:txBody>
      </p:sp>
      <p:sp>
        <p:nvSpPr>
          <p:cNvPr id="9" name="Foliennummernplatzhalter 8"/>
          <p:cNvSpPr>
            <a:spLocks noGrp="1"/>
          </p:cNvSpPr>
          <p:nvPr>
            <p:ph type="sldNum" sz="quarter" idx="12"/>
          </p:nvPr>
        </p:nvSpPr>
        <p:spPr/>
        <p:txBody>
          <a:bodyPr/>
          <a:lstStyle/>
          <a:p>
            <a:fld id="{4896DA7F-8C41-4241-B688-7575E028B501}" type="slidenum">
              <a:rPr lang="en-GB" smtClean="0"/>
              <a:t>‹Nr.›</a:t>
            </a:fld>
            <a:endParaRPr lang="en-GB"/>
          </a:p>
        </p:txBody>
      </p:sp>
    </p:spTree>
    <p:extLst>
      <p:ext uri="{BB962C8B-B14F-4D97-AF65-F5344CB8AC3E}">
        <p14:creationId xmlns:p14="http://schemas.microsoft.com/office/powerpoint/2010/main" val="319462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Datumsplatzhalter 2"/>
          <p:cNvSpPr>
            <a:spLocks noGrp="1"/>
          </p:cNvSpPr>
          <p:nvPr>
            <p:ph type="dt" sz="half" idx="10"/>
          </p:nvPr>
        </p:nvSpPr>
        <p:spPr/>
        <p:txBody>
          <a:bodyPr/>
          <a:lstStyle/>
          <a:p>
            <a:fld id="{134EA315-C25C-4D73-9F60-D697F6E2D23A}" type="datetimeFigureOut">
              <a:rPr lang="en-GB" smtClean="0"/>
              <a:t>25/05/2018</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4896DA7F-8C41-4241-B688-7575E028B501}" type="slidenum">
              <a:rPr lang="en-GB" smtClean="0"/>
              <a:t>‹Nr.›</a:t>
            </a:fld>
            <a:endParaRPr lang="en-GB"/>
          </a:p>
        </p:txBody>
      </p:sp>
    </p:spTree>
    <p:extLst>
      <p:ext uri="{BB962C8B-B14F-4D97-AF65-F5344CB8AC3E}">
        <p14:creationId xmlns:p14="http://schemas.microsoft.com/office/powerpoint/2010/main" val="2836587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34EA315-C25C-4D73-9F60-D697F6E2D23A}" type="datetimeFigureOut">
              <a:rPr lang="en-GB" smtClean="0"/>
              <a:t>25/05/2018</a:t>
            </a:fld>
            <a:endParaRPr lang="en-GB"/>
          </a:p>
        </p:txBody>
      </p:sp>
      <p:sp>
        <p:nvSpPr>
          <p:cNvPr id="3" name="Fußzeilenplatzhalter 2"/>
          <p:cNvSpPr>
            <a:spLocks noGrp="1"/>
          </p:cNvSpPr>
          <p:nvPr>
            <p:ph type="ftr" sz="quarter" idx="11"/>
          </p:nvPr>
        </p:nvSpPr>
        <p:spPr/>
        <p:txBody>
          <a:bodyPr/>
          <a:lstStyle/>
          <a:p>
            <a:endParaRPr lang="en-GB"/>
          </a:p>
        </p:txBody>
      </p:sp>
      <p:sp>
        <p:nvSpPr>
          <p:cNvPr id="4" name="Foliennummernplatzhalter 3"/>
          <p:cNvSpPr>
            <a:spLocks noGrp="1"/>
          </p:cNvSpPr>
          <p:nvPr>
            <p:ph type="sldNum" sz="quarter" idx="12"/>
          </p:nvPr>
        </p:nvSpPr>
        <p:spPr/>
        <p:txBody>
          <a:bodyPr/>
          <a:lstStyle/>
          <a:p>
            <a:fld id="{4896DA7F-8C41-4241-B688-7575E028B501}" type="slidenum">
              <a:rPr lang="en-GB" smtClean="0"/>
              <a:t>‹Nr.›</a:t>
            </a:fld>
            <a:endParaRPr lang="en-GB"/>
          </a:p>
        </p:txBody>
      </p:sp>
    </p:spTree>
    <p:extLst>
      <p:ext uri="{BB962C8B-B14F-4D97-AF65-F5344CB8AC3E}">
        <p14:creationId xmlns:p14="http://schemas.microsoft.com/office/powerpoint/2010/main" val="708282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34EA315-C25C-4D73-9F60-D697F6E2D23A}" type="datetimeFigureOut">
              <a:rPr lang="en-GB" smtClean="0"/>
              <a:t>25/05/2018</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4896DA7F-8C41-4241-B688-7575E028B501}" type="slidenum">
              <a:rPr lang="en-GB" smtClean="0"/>
              <a:t>‹Nr.›</a:t>
            </a:fld>
            <a:endParaRPr lang="en-GB"/>
          </a:p>
        </p:txBody>
      </p:sp>
    </p:spTree>
    <p:extLst>
      <p:ext uri="{BB962C8B-B14F-4D97-AF65-F5344CB8AC3E}">
        <p14:creationId xmlns:p14="http://schemas.microsoft.com/office/powerpoint/2010/main" val="394104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34EA315-C25C-4D73-9F60-D697F6E2D23A}" type="datetimeFigureOut">
              <a:rPr lang="en-GB" smtClean="0"/>
              <a:t>25/05/2018</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4896DA7F-8C41-4241-B688-7575E028B501}" type="slidenum">
              <a:rPr lang="en-GB" smtClean="0"/>
              <a:t>‹Nr.›</a:t>
            </a:fld>
            <a:endParaRPr lang="en-GB"/>
          </a:p>
        </p:txBody>
      </p:sp>
    </p:spTree>
    <p:extLst>
      <p:ext uri="{BB962C8B-B14F-4D97-AF65-F5344CB8AC3E}">
        <p14:creationId xmlns:p14="http://schemas.microsoft.com/office/powerpoint/2010/main" val="2241423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en-GB"/>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EA315-C25C-4D73-9F60-D697F6E2D23A}" type="datetimeFigureOut">
              <a:rPr lang="en-GB" smtClean="0"/>
              <a:t>25/05/2018</a:t>
            </a:fld>
            <a:endParaRPr lang="en-GB"/>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6DA7F-8C41-4241-B688-7575E028B501}" type="slidenum">
              <a:rPr lang="en-GB" smtClean="0"/>
              <a:t>‹Nr.›</a:t>
            </a:fld>
            <a:endParaRPr lang="en-GB"/>
          </a:p>
        </p:txBody>
      </p:sp>
    </p:spTree>
    <p:extLst>
      <p:ext uri="{BB962C8B-B14F-4D97-AF65-F5344CB8AC3E}">
        <p14:creationId xmlns:p14="http://schemas.microsoft.com/office/powerpoint/2010/main" val="3935101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ncbi.nlm.nih.gov/pubmed/?term=Le%C3%B3n-Carri%C3%B3n%20J%5bAuthor%5d&amp;cauthor=true&amp;cauthor_uid=21040571" TargetMode="External"/><Relationship Id="rId13" Type="http://schemas.openxmlformats.org/officeDocument/2006/relationships/hyperlink" Target="https://www.ncbi.nlm.nih.gov/pubmed/?term=Zeman%20A%5bAuthor%5d&amp;cauthor=true&amp;cauthor_uid=21040571" TargetMode="External"/><Relationship Id="rId18" Type="http://schemas.openxmlformats.org/officeDocument/2006/relationships/hyperlink" Target="https://www.ncbi.nlm.nih.gov/pubmed/?term=Gerstenbrand%20F%5bAuthor%5d&amp;cauthor=true&amp;cauthor_uid=26814491" TargetMode="External"/><Relationship Id="rId26" Type="http://schemas.openxmlformats.org/officeDocument/2006/relationships/hyperlink" Target="https://www.ncbi.nlm.nih.gov/pubmed/?term=Ortega-Suhrkamp%20E%5bAuthor%5d&amp;cauthor=true&amp;cauthor_uid=26814491" TargetMode="External"/><Relationship Id="rId3" Type="http://schemas.openxmlformats.org/officeDocument/2006/relationships/hyperlink" Target="https://www.ncbi.nlm.nih.gov/pubmed/21040571" TargetMode="External"/><Relationship Id="rId21" Type="http://schemas.openxmlformats.org/officeDocument/2006/relationships/hyperlink" Target="https://www.ncbi.nlm.nih.gov/pubmed/?term=Vos%20PE%5bAuthor%5d&amp;cauthor=true&amp;cauthor_uid=26814491" TargetMode="External"/><Relationship Id="rId7" Type="http://schemas.openxmlformats.org/officeDocument/2006/relationships/hyperlink" Target="https://www.ncbi.nlm.nih.gov/pubmed/?term=Lavrijsen%20J%5bAuthor%5d&amp;cauthor=true&amp;cauthor_uid=21040571" TargetMode="External"/><Relationship Id="rId12" Type="http://schemas.openxmlformats.org/officeDocument/2006/relationships/hyperlink" Target="https://www.ncbi.nlm.nih.gov/pubmed/?term=von%20Wild%20KR%5bAuthor%5d&amp;cauthor=true&amp;cauthor_uid=21040571" TargetMode="External"/><Relationship Id="rId17" Type="http://schemas.openxmlformats.org/officeDocument/2006/relationships/hyperlink" Target="https://www.ncbi.nlm.nih.gov/pubmed/?term=von%20Wild%20K%5bAuthor%5d&amp;cauthor=true&amp;cauthor_uid=26814491" TargetMode="External"/><Relationship Id="rId25" Type="http://schemas.openxmlformats.org/officeDocument/2006/relationships/hyperlink" Target="https://www.ncbi.nlm.nih.gov/pubmed/?term=Ritz%20A%5bAuthor%5d&amp;cauthor=true&amp;cauthor_uid=26814491" TargetMode="External"/><Relationship Id="rId2" Type="http://schemas.openxmlformats.org/officeDocument/2006/relationships/image" Target="../media/image5.png"/><Relationship Id="rId16" Type="http://schemas.openxmlformats.org/officeDocument/2006/relationships/hyperlink" Target="https://www.ncbi.nlm.nih.gov/pubmed/26814491" TargetMode="External"/><Relationship Id="rId20" Type="http://schemas.openxmlformats.org/officeDocument/2006/relationships/hyperlink" Target="https://www.ncbi.nlm.nih.gov/pubmed/?term=Binder%20H%5bAuthor%5d&amp;cauthor=true&amp;cauthor_uid=26814491" TargetMode="External"/><Relationship Id="rId29" Type="http://schemas.openxmlformats.org/officeDocument/2006/relationships/hyperlink" Target="https://www.ncbi.nlm.nih.gov/pubmed/?term=Le%C3%B3n-Carri%C3%B3n%20J%5bAuthor%5d&amp;cauthor=true&amp;cauthor_uid=26814491" TargetMode="External"/><Relationship Id="rId1" Type="http://schemas.openxmlformats.org/officeDocument/2006/relationships/slideLayout" Target="../slideLayouts/slideLayout2.xml"/><Relationship Id="rId6" Type="http://schemas.openxmlformats.org/officeDocument/2006/relationships/hyperlink" Target="https://www.ncbi.nlm.nih.gov/pubmed/?term=Cohadon%20F%5bAuthor%5d&amp;cauthor=true&amp;cauthor_uid=21040571" TargetMode="External"/><Relationship Id="rId11" Type="http://schemas.openxmlformats.org/officeDocument/2006/relationships/hyperlink" Target="https://www.ncbi.nlm.nih.gov/pubmed/?term=Schmutzhard%20E%5bAuthor%5d&amp;cauthor=true&amp;cauthor_uid=21040571" TargetMode="External"/><Relationship Id="rId24" Type="http://schemas.openxmlformats.org/officeDocument/2006/relationships/hyperlink" Target="https://www.ncbi.nlm.nih.gov/pubmed/?term=Formisano%20R%5bAuthor%5d&amp;cauthor=true&amp;cauthor_uid=26814491" TargetMode="External"/><Relationship Id="rId32" Type="http://schemas.openxmlformats.org/officeDocument/2006/relationships/image" Target="../media/image6.jpeg"/><Relationship Id="rId5" Type="http://schemas.openxmlformats.org/officeDocument/2006/relationships/hyperlink" Target="https://www.ncbi.nlm.nih.gov/pubmed/?term=Celesia%20GG%5bAuthor%5d&amp;cauthor=true&amp;cauthor_uid=21040571" TargetMode="External"/><Relationship Id="rId15" Type="http://schemas.openxmlformats.org/officeDocument/2006/relationships/hyperlink" Target="https://www.ncbi.nlm.nih.gov/pubmed/?term=European%20Task%20Force%20on%20Disorders%20of%20Consciousness%5bCorporate%20Author%5d" TargetMode="External"/><Relationship Id="rId23" Type="http://schemas.openxmlformats.org/officeDocument/2006/relationships/hyperlink" Target="https://www.ncbi.nlm.nih.gov/pubmed/?term=Alekseenko%20Y%5bAuthor%5d&amp;cauthor=true&amp;cauthor_uid=26814491" TargetMode="External"/><Relationship Id="rId28" Type="http://schemas.openxmlformats.org/officeDocument/2006/relationships/hyperlink" Target="https://www.ncbi.nlm.nih.gov/pubmed/?term=Potapov%20AA%5bAuthor%5d&amp;cauthor=true&amp;cauthor_uid=26814491" TargetMode="External"/><Relationship Id="rId10" Type="http://schemas.openxmlformats.org/officeDocument/2006/relationships/hyperlink" Target="https://www.ncbi.nlm.nih.gov/pubmed/?term=Sazbon%20L%5bAuthor%5d&amp;cauthor=true&amp;cauthor_uid=21040571" TargetMode="External"/><Relationship Id="rId19" Type="http://schemas.openxmlformats.org/officeDocument/2006/relationships/hyperlink" Target="https://www.ncbi.nlm.nih.gov/pubmed/?term=Dolce%20G%5bAuthor%5d&amp;cauthor=true&amp;cauthor_uid=26814491" TargetMode="External"/><Relationship Id="rId31" Type="http://schemas.openxmlformats.org/officeDocument/2006/relationships/hyperlink" Target="https://www.ncbi.nlm.nih.gov/pubmed/?term=Zitnay%20GA%5bAuthor%5d&amp;cauthor=true&amp;cauthor_uid=26814491" TargetMode="External"/><Relationship Id="rId4" Type="http://schemas.openxmlformats.org/officeDocument/2006/relationships/hyperlink" Target="https://www.ncbi.nlm.nih.gov/pubmed/?term=Laureys%20S%5bAuthor%5d&amp;cauthor=true&amp;cauthor_uid=21040571" TargetMode="External"/><Relationship Id="rId9" Type="http://schemas.openxmlformats.org/officeDocument/2006/relationships/hyperlink" Target="https://www.ncbi.nlm.nih.gov/pubmed/?term=Sannita%20WG%5bAuthor%5d&amp;cauthor=true&amp;cauthor_uid=21040571" TargetMode="External"/><Relationship Id="rId14" Type="http://schemas.openxmlformats.org/officeDocument/2006/relationships/hyperlink" Target="https://www.ncbi.nlm.nih.gov/pubmed/?term=Dolce%20G%5bAuthor%5d&amp;cauthor=true&amp;cauthor_uid=21040571" TargetMode="External"/><Relationship Id="rId22" Type="http://schemas.openxmlformats.org/officeDocument/2006/relationships/hyperlink" Target="https://www.ncbi.nlm.nih.gov/pubmed/?term=Saltuari%20L%5bAuthor%5d&amp;cauthor=true&amp;cauthor_uid=26814491" TargetMode="External"/><Relationship Id="rId27" Type="http://schemas.openxmlformats.org/officeDocument/2006/relationships/hyperlink" Target="https://www.ncbi.nlm.nih.gov/pubmed/?term=J%C3%B6rg%20JR%5bAuthor%5d&amp;cauthor=true&amp;cauthor_uid=26814491" TargetMode="External"/><Relationship Id="rId30" Type="http://schemas.openxmlformats.org/officeDocument/2006/relationships/hyperlink" Target="https://www.ncbi.nlm.nih.gov/pubmed/?term=Vilcinis%20R%5bAuthor%5d&amp;cauthor=true&amp;cauthor_uid=2681449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www.medandlife.r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6512" y="2276872"/>
            <a:ext cx="9144000" cy="1802631"/>
          </a:xfrm>
        </p:spPr>
        <p:txBody>
          <a:bodyPr>
            <a:noAutofit/>
          </a:bodyPr>
          <a:lstStyle/>
          <a:p>
            <a:r>
              <a:rPr lang="de-DE" b="1" dirty="0" err="1" smtClean="0">
                <a:latin typeface="Times New Roman" panose="02020603050405020304" pitchFamily="18" charset="0"/>
                <a:cs typeface="Times New Roman" panose="02020603050405020304" pitchFamily="18" charset="0"/>
              </a:rPr>
              <a:t>Obituary</a:t>
            </a:r>
            <a:r>
              <a:rPr lang="de-DE" b="1" dirty="0" smtClean="0">
                <a:latin typeface="Times New Roman" panose="02020603050405020304" pitchFamily="18" charset="0"/>
                <a:cs typeface="Times New Roman" panose="02020603050405020304" pitchFamily="18" charset="0"/>
              </a:rPr>
              <a:t>  </a:t>
            </a:r>
            <a:br>
              <a:rPr lang="de-DE" b="1" dirty="0" smtClean="0">
                <a:latin typeface="Times New Roman" panose="02020603050405020304" pitchFamily="18" charset="0"/>
                <a:cs typeface="Times New Roman" panose="02020603050405020304" pitchFamily="18" charset="0"/>
              </a:rPr>
            </a:br>
            <a:r>
              <a:rPr lang="de-DE" b="1" dirty="0" smtClean="0">
                <a:latin typeface="Times New Roman" panose="02020603050405020304" pitchFamily="18" charset="0"/>
                <a:cs typeface="Times New Roman" panose="02020603050405020304" pitchFamily="18" charset="0"/>
              </a:rPr>
              <a:t>Franz Gerstenbrand</a:t>
            </a:r>
            <a:br>
              <a:rPr lang="de-DE" b="1" dirty="0" smtClean="0">
                <a:latin typeface="Times New Roman" panose="02020603050405020304" pitchFamily="18" charset="0"/>
                <a:cs typeface="Times New Roman" panose="02020603050405020304" pitchFamily="18" charset="0"/>
              </a:rPr>
            </a:br>
            <a:r>
              <a:rPr lang="de-DE" sz="2400" b="1" dirty="0" smtClean="0">
                <a:latin typeface="Times New Roman" panose="02020603050405020304" pitchFamily="18" charset="0"/>
                <a:cs typeface="Times New Roman" panose="02020603050405020304" pitchFamily="18" charset="0"/>
              </a:rPr>
              <a:t>September 6, 1924  </a:t>
            </a:r>
            <a:r>
              <a:rPr lang="de-DE" sz="2400" dirty="0" smtClean="0">
                <a:latin typeface="Times New Roman" panose="02020603050405020304" pitchFamily="18" charset="0"/>
                <a:cs typeface="Times New Roman" panose="02020603050405020304" pitchFamily="18" charset="0"/>
              </a:rPr>
              <a:t>-</a:t>
            </a:r>
            <a:r>
              <a:rPr lang="de-DE" sz="2400" b="1" dirty="0" smtClean="0">
                <a:latin typeface="Times New Roman" panose="02020603050405020304" pitchFamily="18" charset="0"/>
                <a:cs typeface="Times New Roman" panose="02020603050405020304" pitchFamily="18" charset="0"/>
              </a:rPr>
              <a:t>  June 30, 2017  </a:t>
            </a:r>
            <a:endParaRPr lang="en-GB" sz="2400" b="1" dirty="0">
              <a:latin typeface="Times New Roman" panose="02020603050405020304" pitchFamily="18" charset="0"/>
              <a:cs typeface="Times New Roman" panose="02020603050405020304" pitchFamily="18" charset="0"/>
            </a:endParaRPr>
          </a:p>
        </p:txBody>
      </p:sp>
      <p:sp>
        <p:nvSpPr>
          <p:cNvPr id="3" name="Untertitel 2"/>
          <p:cNvSpPr>
            <a:spLocks noGrp="1"/>
          </p:cNvSpPr>
          <p:nvPr>
            <p:ph type="subTitle" idx="1"/>
          </p:nvPr>
        </p:nvSpPr>
        <p:spPr>
          <a:xfrm>
            <a:off x="323528" y="4077072"/>
            <a:ext cx="8568952" cy="2256656"/>
          </a:xfrm>
        </p:spPr>
        <p:txBody>
          <a:bodyPr>
            <a:noAutofit/>
          </a:bodyPr>
          <a:lstStyle/>
          <a:p>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Euroacademia</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Multisiciplinaria</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Neurotraumatologica</a:t>
            </a:r>
            <a:r>
              <a:rPr lang="en-GB" sz="2800" dirty="0" smtClean="0">
                <a:latin typeface="Times New Roman" panose="02020603050405020304" pitchFamily="18" charset="0"/>
                <a:cs typeface="Times New Roman" panose="02020603050405020304" pitchFamily="18" charset="0"/>
              </a:rPr>
              <a:t> sadly mourn the passing Franz Gerstenbrand, emeritus Professor of Neurology at Innsbruck University, Founder and  Past President of the EFNS and Honorary Member of the EMN and EAN, who died last year at the age of 92. </a:t>
            </a:r>
            <a:endParaRPr lang="en-GB" sz="2800"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2992" y="1857292"/>
            <a:ext cx="1865472" cy="1283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WF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476672"/>
            <a:ext cx="2160240" cy="651796"/>
          </a:xfrm>
          <a:prstGeom prst="rect">
            <a:avLst/>
          </a:prstGeom>
          <a:solidFill>
            <a:schemeClr val="bg1"/>
          </a:solidFill>
        </p:spPr>
      </p:pic>
      <p:pic>
        <p:nvPicPr>
          <p:cNvPr id="6" name="Bild 11" descr="https://www.eanpages.org/wp-content/uploads/2017/07/franz-gerstenbrand-240x300.jpg"/>
          <p:cNvPicPr/>
          <p:nvPr/>
        </p:nvPicPr>
        <p:blipFill>
          <a:blip r:embed="rId4">
            <a:extLst>
              <a:ext uri="{28A0092B-C50C-407E-A947-70E740481C1C}">
                <a14:useLocalDpi xmlns:a14="http://schemas.microsoft.com/office/drawing/2010/main" val="0"/>
              </a:ext>
            </a:extLst>
          </a:blip>
          <a:srcRect/>
          <a:stretch>
            <a:fillRect/>
          </a:stretch>
        </p:blipFill>
        <p:spPr bwMode="auto">
          <a:xfrm>
            <a:off x="683568" y="548680"/>
            <a:ext cx="1981200" cy="2476500"/>
          </a:xfrm>
          <a:prstGeom prst="rect">
            <a:avLst/>
          </a:prstGeom>
          <a:noFill/>
          <a:ln w="57150">
            <a:solidFill>
              <a:schemeClr val="tx1"/>
            </a:solidFill>
          </a:ln>
        </p:spPr>
      </p:pic>
      <p:pic>
        <p:nvPicPr>
          <p:cNvPr id="1026" name="Picture 2" descr="E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6980" y="1196752"/>
            <a:ext cx="1809476" cy="63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240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err="1" smtClean="0">
                <a:latin typeface="Times New Roman" panose="02020603050405020304" pitchFamily="18" charset="0"/>
                <a:cs typeface="Times New Roman" panose="02020603050405020304" pitchFamily="18" charset="0"/>
              </a:rPr>
              <a:t>Some</a:t>
            </a:r>
            <a:r>
              <a:rPr lang="de-DE" sz="4000" dirty="0" smtClean="0">
                <a:latin typeface="Times New Roman" panose="02020603050405020304" pitchFamily="18" charset="0"/>
                <a:cs typeface="Times New Roman" panose="02020603050405020304" pitchFamily="18" charset="0"/>
              </a:rPr>
              <a:t> personal </a:t>
            </a:r>
            <a:r>
              <a:rPr lang="de-DE" sz="4000" dirty="0" err="1" smtClean="0">
                <a:latin typeface="Times New Roman" panose="02020603050405020304" pitchFamily="18" charset="0"/>
                <a:cs typeface="Times New Roman" panose="02020603050405020304" pitchFamily="18" charset="0"/>
              </a:rPr>
              <a:t>thoughts</a:t>
            </a:r>
            <a:r>
              <a:rPr lang="de-DE" sz="4000" dirty="0" smtClean="0">
                <a:latin typeface="Times New Roman" panose="02020603050405020304" pitchFamily="18" charset="0"/>
                <a:cs typeface="Times New Roman" panose="02020603050405020304" pitchFamily="18" charset="0"/>
              </a:rPr>
              <a:t> and </a:t>
            </a:r>
            <a:r>
              <a:rPr lang="de-DE" sz="4000" dirty="0" err="1" smtClean="0">
                <a:latin typeface="Times New Roman" panose="02020603050405020304" pitchFamily="18" charset="0"/>
                <a:cs typeface="Times New Roman" panose="02020603050405020304" pitchFamily="18" charset="0"/>
              </a:rPr>
              <a:t>memories</a:t>
            </a:r>
            <a:r>
              <a:rPr lang="de-DE" sz="4000" dirty="0" smtClean="0">
                <a:latin typeface="Times New Roman" panose="02020603050405020304" pitchFamily="18" charset="0"/>
                <a:cs typeface="Times New Roman" panose="02020603050405020304" pitchFamily="18" charset="0"/>
              </a:rPr>
              <a:t>  </a:t>
            </a:r>
            <a:endParaRPr lang="en-GB" sz="4000"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idx="1"/>
          </p:nvPr>
        </p:nvSpPr>
        <p:spPr>
          <a:xfrm>
            <a:off x="457200" y="1600200"/>
            <a:ext cx="8291264" cy="5257800"/>
          </a:xfrm>
        </p:spPr>
        <p:txBody>
          <a:bodyPr>
            <a:normAutofit/>
          </a:bodyPr>
          <a:lstStyle/>
          <a:p>
            <a:pPr marL="0" indent="0">
              <a:buNone/>
            </a:pPr>
            <a:r>
              <a:rPr lang="en-GB" sz="2400" dirty="0" smtClean="0">
                <a:latin typeface="Times New Roman" panose="02020603050405020304" pitchFamily="18" charset="0"/>
                <a:cs typeface="Times New Roman" panose="02020603050405020304" pitchFamily="18" charset="0"/>
              </a:rPr>
              <a:t>Franz was born in Hof, a small city of </a:t>
            </a:r>
            <a:r>
              <a:rPr lang="en-GB" sz="2400" i="1" dirty="0" smtClean="0">
                <a:latin typeface="Times New Roman" panose="02020603050405020304" pitchFamily="18" charset="0"/>
                <a:cs typeface="Times New Roman" panose="02020603050405020304" pitchFamily="18" charset="0"/>
              </a:rPr>
              <a:t>Northern Moravia </a:t>
            </a:r>
            <a:r>
              <a:rPr lang="en-GB" sz="2400" dirty="0" smtClean="0">
                <a:latin typeface="Times New Roman" panose="02020603050405020304" pitchFamily="18" charset="0"/>
                <a:cs typeface="Times New Roman" panose="02020603050405020304" pitchFamily="18" charset="0"/>
              </a:rPr>
              <a:t>(part of the Czech Republic) –where he still owned a private vineyard until he died. Having finished his school in 1942, he was immediately recruited into the German Airforce, where he served until May 1945. This WAR experience shaped his total life, whilst his medical and social- political behaviour and competence were influenced by two great personalities: </a:t>
            </a:r>
            <a:r>
              <a:rPr lang="en-GB" sz="2400" i="1" dirty="0" smtClean="0">
                <a:latin typeface="Times New Roman" panose="02020603050405020304" pitchFamily="18" charset="0"/>
                <a:cs typeface="Times New Roman" panose="02020603050405020304" pitchFamily="18" charset="0"/>
              </a:rPr>
              <a:t>Hans Hoff</a:t>
            </a:r>
            <a:r>
              <a:rPr lang="en-GB" sz="2400" dirty="0" smtClean="0">
                <a:latin typeface="Times New Roman" panose="02020603050405020304" pitchFamily="18" charset="0"/>
                <a:cs typeface="Times New Roman" panose="02020603050405020304" pitchFamily="18" charset="0"/>
              </a:rPr>
              <a:t>, Professor and director Psychiatric- Neurological University Department of Vienna, teacher during his speciality training. And </a:t>
            </a:r>
            <a:r>
              <a:rPr lang="en-GB" sz="2400" i="1" dirty="0" smtClean="0">
                <a:latin typeface="Times New Roman" panose="02020603050405020304" pitchFamily="18" charset="0"/>
                <a:cs typeface="Times New Roman" panose="02020603050405020304" pitchFamily="18" charset="0"/>
              </a:rPr>
              <a:t>Bruno </a:t>
            </a:r>
            <a:r>
              <a:rPr lang="en-GB" sz="2400" i="1" dirty="0" err="1" smtClean="0">
                <a:latin typeface="Times New Roman" panose="02020603050405020304" pitchFamily="18" charset="0"/>
                <a:cs typeface="Times New Roman" panose="02020603050405020304" pitchFamily="18" charset="0"/>
              </a:rPr>
              <a:t>Kreisky</a:t>
            </a:r>
            <a:r>
              <a:rPr lang="en-GB" sz="2400" i="1" dirty="0" smtClean="0">
                <a:latin typeface="Times New Roman" panose="02020603050405020304" pitchFamily="18" charset="0"/>
                <a:cs typeface="Times New Roman" panose="02020603050405020304" pitchFamily="18" charset="0"/>
              </a:rPr>
              <a:t> </a:t>
            </a:r>
            <a:r>
              <a:rPr lang="en-GB" sz="2600" dirty="0" smtClean="0">
                <a:latin typeface="Times New Roman" panose="02020603050405020304" pitchFamily="18" charset="0"/>
                <a:cs typeface="Times New Roman" panose="02020603050405020304" pitchFamily="18" charset="0"/>
              </a:rPr>
              <a:t>(</a:t>
            </a:r>
            <a:r>
              <a:rPr lang="en-GB" sz="1900" dirty="0" smtClean="0">
                <a:latin typeface="Times New Roman" panose="02020603050405020304" pitchFamily="18" charset="0"/>
                <a:cs typeface="Times New Roman" panose="02020603050405020304" pitchFamily="18" charset="0"/>
              </a:rPr>
              <a:t>22. 01.1911 – 29. 07.  1990</a:t>
            </a:r>
            <a:r>
              <a:rPr lang="en-GB" sz="2400" dirty="0" smtClean="0">
                <a:latin typeface="Times New Roman" panose="02020603050405020304" pitchFamily="18" charset="0"/>
                <a:cs typeface="Times New Roman" panose="02020603050405020304" pitchFamily="18" charset="0"/>
              </a:rPr>
              <a:t>) an Austrian politician, who served as Foreign Minister </a:t>
            </a:r>
            <a:r>
              <a:rPr lang="en-GB" sz="1900" dirty="0" smtClean="0">
                <a:latin typeface="Times New Roman" panose="02020603050405020304" pitchFamily="18" charset="0"/>
                <a:cs typeface="Times New Roman" panose="02020603050405020304" pitchFamily="18" charset="0"/>
              </a:rPr>
              <a:t>(1959 to 196  )</a:t>
            </a:r>
            <a:r>
              <a:rPr lang="en-GB" sz="2400" dirty="0" smtClean="0">
                <a:latin typeface="Times New Roman" panose="02020603050405020304" pitchFamily="18" charset="0"/>
                <a:cs typeface="Times New Roman" panose="02020603050405020304" pitchFamily="18" charset="0"/>
              </a:rPr>
              <a:t>and as Chancellor </a:t>
            </a:r>
            <a:r>
              <a:rPr lang="en-GB" sz="1900" dirty="0" smtClean="0">
                <a:latin typeface="Times New Roman" panose="02020603050405020304" pitchFamily="18" charset="0"/>
                <a:cs typeface="Times New Roman" panose="02020603050405020304" pitchFamily="18" charset="0"/>
              </a:rPr>
              <a:t>(1970 to 1983)</a:t>
            </a:r>
            <a:r>
              <a:rPr lang="en-GB" sz="2600" dirty="0" smtClean="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He is considered perhaps Austria's most successful Socialist leader. </a:t>
            </a:r>
            <a:r>
              <a:rPr lang="en-GB" sz="2400" i="1" dirty="0" smtClean="0">
                <a:latin typeface="Times New Roman" panose="02020603050405020304" pitchFamily="18" charset="0"/>
                <a:cs typeface="Times New Roman" panose="02020603050405020304" pitchFamily="18" charset="0"/>
              </a:rPr>
              <a:t>Goethe</a:t>
            </a:r>
            <a:r>
              <a:rPr lang="en-GB" sz="2400" dirty="0" smtClean="0">
                <a:latin typeface="Times New Roman" panose="02020603050405020304" pitchFamily="18" charset="0"/>
                <a:cs typeface="Times New Roman" panose="02020603050405020304" pitchFamily="18" charset="0"/>
              </a:rPr>
              <a:t> came into my mind:” Two souls live oh in my chest”.</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5319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575658" y="692696"/>
            <a:ext cx="3948670" cy="1944216"/>
          </a:xfrm>
        </p:spPr>
        <p:txBody>
          <a:bodyPr>
            <a:normAutofit/>
          </a:bodyPr>
          <a:lstStyle/>
          <a:p>
            <a:r>
              <a:rPr lang="en-GB" sz="3200" dirty="0" smtClean="0">
                <a:latin typeface="Times New Roman" panose="02020603050405020304" pitchFamily="18" charset="0"/>
                <a:cs typeface="Times New Roman" panose="02020603050405020304" pitchFamily="18" charset="0"/>
              </a:rPr>
              <a:t>Opus magnum </a:t>
            </a:r>
            <a:r>
              <a:rPr lang="en-GB" sz="3200" dirty="0" smtClean="0">
                <a:latin typeface="Times New Roman" panose="02020603050405020304" pitchFamily="18" charset="0"/>
                <a:cs typeface="Times New Roman" panose="02020603050405020304" pitchFamily="18" charset="0"/>
              </a:rPr>
              <a:t>1967 </a:t>
            </a:r>
            <a:r>
              <a:rPr lang="en-GB" sz="3200" dirty="0" smtClean="0">
                <a:latin typeface="Times New Roman" panose="02020603050405020304" pitchFamily="18" charset="0"/>
                <a:cs typeface="Times New Roman" panose="02020603050405020304" pitchFamily="18" charset="0"/>
              </a:rPr>
              <a:t/>
            </a:r>
            <a:br>
              <a:rPr lang="en-GB" sz="3200" dirty="0" smtClean="0">
                <a:latin typeface="Times New Roman" panose="02020603050405020304" pitchFamily="18" charset="0"/>
                <a:cs typeface="Times New Roman" panose="02020603050405020304" pitchFamily="18" charset="0"/>
              </a:rPr>
            </a:br>
            <a:r>
              <a:rPr lang="en-GB" sz="3200" b="1" dirty="0" smtClean="0">
                <a:latin typeface="Times New Roman" panose="02020603050405020304" pitchFamily="18" charset="0"/>
                <a:cs typeface="Times New Roman" panose="02020603050405020304" pitchFamily="18" charset="0"/>
              </a:rPr>
              <a:t>Traumatic                     </a:t>
            </a:r>
            <a:r>
              <a:rPr lang="en-GB" sz="3200" b="1" dirty="0" err="1" smtClean="0">
                <a:latin typeface="Times New Roman" panose="02020603050405020304" pitchFamily="18" charset="0"/>
                <a:cs typeface="Times New Roman" panose="02020603050405020304" pitchFamily="18" charset="0"/>
              </a:rPr>
              <a:t>Apallic</a:t>
            </a:r>
            <a:r>
              <a:rPr lang="en-GB" sz="3200" b="1" dirty="0" smtClean="0">
                <a:latin typeface="Times New Roman" panose="02020603050405020304" pitchFamily="18" charset="0"/>
                <a:cs typeface="Times New Roman" panose="02020603050405020304" pitchFamily="18" charset="0"/>
              </a:rPr>
              <a:t> Syndrome </a:t>
            </a:r>
            <a:endParaRPr lang="en-GB" sz="3200" b="1" dirty="0">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08304" y="188640"/>
            <a:ext cx="1536219" cy="2306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a:off x="323528" y="4710043"/>
            <a:ext cx="8424936" cy="2031325"/>
          </a:xfrm>
          <a:prstGeom prst="rect">
            <a:avLst/>
          </a:prstGeom>
          <a:ln>
            <a:solidFill>
              <a:schemeClr val="tx1"/>
            </a:solidFill>
          </a:ln>
        </p:spPr>
        <p:txBody>
          <a:bodyPr wrap="square">
            <a:spAutoFit/>
          </a:bodyPr>
          <a:lstStyle/>
          <a:p>
            <a:r>
              <a:rPr lang="en-GB" sz="2000" u="sng" dirty="0" smtClean="0">
                <a:latin typeface="Times New Roman" panose="02020603050405020304" pitchFamily="18" charset="0"/>
                <a:cs typeface="Times New Roman" panose="02020603050405020304" pitchFamily="18" charset="0"/>
                <a:hlinkClick r:id="rId3" tooltip="BMC medicine."/>
              </a:rPr>
              <a:t>BMC </a:t>
            </a:r>
            <a:r>
              <a:rPr lang="en-GB" sz="2000" u="sng" dirty="0">
                <a:latin typeface="Times New Roman" panose="02020603050405020304" pitchFamily="18" charset="0"/>
                <a:cs typeface="Times New Roman" panose="02020603050405020304" pitchFamily="18" charset="0"/>
                <a:hlinkClick r:id="rId3" tooltip="BMC medicine."/>
              </a:rPr>
              <a:t>Med.</a:t>
            </a:r>
            <a:r>
              <a:rPr lang="en-GB" sz="2000" dirty="0">
                <a:latin typeface="Times New Roman" panose="02020603050405020304" pitchFamily="18" charset="0"/>
                <a:cs typeface="Times New Roman" panose="02020603050405020304" pitchFamily="18" charset="0"/>
              </a:rPr>
              <a:t> </a:t>
            </a:r>
            <a:r>
              <a:rPr lang="en-GB" sz="2000" b="1" dirty="0">
                <a:latin typeface="Times New Roman" panose="02020603050405020304" pitchFamily="18" charset="0"/>
                <a:cs typeface="Times New Roman" panose="02020603050405020304" pitchFamily="18" charset="0"/>
              </a:rPr>
              <a:t>2010 </a:t>
            </a:r>
            <a:r>
              <a:rPr lang="en-GB" sz="2000" dirty="0">
                <a:latin typeface="Times New Roman" panose="02020603050405020304" pitchFamily="18" charset="0"/>
                <a:cs typeface="Times New Roman" panose="02020603050405020304" pitchFamily="18" charset="0"/>
              </a:rPr>
              <a:t>Nov 1;8:68. </a:t>
            </a:r>
            <a:r>
              <a:rPr lang="en-GB" sz="2000" dirty="0" err="1">
                <a:latin typeface="Times New Roman" panose="02020603050405020304" pitchFamily="18" charset="0"/>
                <a:cs typeface="Times New Roman" panose="02020603050405020304" pitchFamily="18" charset="0"/>
              </a:rPr>
              <a:t>doi</a:t>
            </a:r>
            <a:r>
              <a:rPr lang="en-GB" sz="2000" dirty="0">
                <a:latin typeface="Times New Roman" panose="02020603050405020304" pitchFamily="18" charset="0"/>
                <a:cs typeface="Times New Roman" panose="02020603050405020304" pitchFamily="18" charset="0"/>
              </a:rPr>
              <a:t>: 10.1186/1741-7015-8-68</a:t>
            </a:r>
            <a:r>
              <a:rPr lang="en-GB" sz="2400" dirty="0">
                <a:latin typeface="Times New Roman" panose="02020603050405020304" pitchFamily="18" charset="0"/>
                <a:cs typeface="Times New Roman" panose="02020603050405020304" pitchFamily="18" charset="0"/>
              </a:rPr>
              <a:t>.</a:t>
            </a:r>
          </a:p>
          <a:p>
            <a:r>
              <a:rPr lang="en-GB" sz="2400" b="1" dirty="0">
                <a:latin typeface="Times New Roman" panose="02020603050405020304" pitchFamily="18" charset="0"/>
                <a:cs typeface="Times New Roman" panose="02020603050405020304" pitchFamily="18" charset="0"/>
              </a:rPr>
              <a:t>Unresponsive wakefulness syndrome: a new name for the vegetative state or </a:t>
            </a:r>
            <a:r>
              <a:rPr lang="en-GB" sz="2400" b="1" dirty="0" err="1">
                <a:latin typeface="Times New Roman" panose="02020603050405020304" pitchFamily="18" charset="0"/>
                <a:cs typeface="Times New Roman" panose="02020603050405020304" pitchFamily="18" charset="0"/>
              </a:rPr>
              <a:t>apallic</a:t>
            </a:r>
            <a:r>
              <a:rPr lang="en-GB" sz="2400" b="1" dirty="0">
                <a:latin typeface="Times New Roman" panose="02020603050405020304" pitchFamily="18" charset="0"/>
                <a:cs typeface="Times New Roman" panose="02020603050405020304" pitchFamily="18" charset="0"/>
              </a:rPr>
              <a:t> syndrome.</a:t>
            </a:r>
          </a:p>
          <a:p>
            <a:r>
              <a:rPr lang="en-GB" u="sng" dirty="0">
                <a:latin typeface="Times New Roman" panose="02020603050405020304" pitchFamily="18" charset="0"/>
                <a:cs typeface="Times New Roman" panose="02020603050405020304" pitchFamily="18" charset="0"/>
                <a:hlinkClick r:id="rId4"/>
              </a:rPr>
              <a:t>Laureys S</a:t>
            </a:r>
            <a:r>
              <a:rPr lang="en-GB" baseline="30000" dirty="0">
                <a:latin typeface="Times New Roman" panose="02020603050405020304" pitchFamily="18" charset="0"/>
                <a:cs typeface="Times New Roman" panose="02020603050405020304" pitchFamily="18" charset="0"/>
              </a:rPr>
              <a:t>1</a:t>
            </a:r>
            <a:r>
              <a:rPr lang="en-GB" dirty="0">
                <a:latin typeface="Times New Roman" panose="02020603050405020304" pitchFamily="18" charset="0"/>
                <a:cs typeface="Times New Roman" panose="02020603050405020304" pitchFamily="18" charset="0"/>
              </a:rPr>
              <a:t>, </a:t>
            </a:r>
            <a:r>
              <a:rPr lang="en-GB" u="sng" dirty="0" err="1">
                <a:latin typeface="Times New Roman" panose="02020603050405020304" pitchFamily="18" charset="0"/>
                <a:cs typeface="Times New Roman" panose="02020603050405020304" pitchFamily="18" charset="0"/>
                <a:hlinkClick r:id="rId5"/>
              </a:rPr>
              <a:t>Celesia</a:t>
            </a:r>
            <a:r>
              <a:rPr lang="en-GB" u="sng" dirty="0">
                <a:latin typeface="Times New Roman" panose="02020603050405020304" pitchFamily="18" charset="0"/>
                <a:cs typeface="Times New Roman" panose="02020603050405020304" pitchFamily="18" charset="0"/>
                <a:hlinkClick r:id="rId5"/>
              </a:rPr>
              <a:t> GG</a:t>
            </a:r>
            <a:r>
              <a:rPr lang="en-GB" dirty="0">
                <a:latin typeface="Times New Roman" panose="02020603050405020304" pitchFamily="18" charset="0"/>
                <a:cs typeface="Times New Roman" panose="02020603050405020304" pitchFamily="18" charset="0"/>
              </a:rPr>
              <a:t>, </a:t>
            </a:r>
            <a:r>
              <a:rPr lang="en-GB" u="sng" dirty="0" err="1">
                <a:latin typeface="Times New Roman" panose="02020603050405020304" pitchFamily="18" charset="0"/>
                <a:cs typeface="Times New Roman" panose="02020603050405020304" pitchFamily="18" charset="0"/>
                <a:hlinkClick r:id="rId6"/>
              </a:rPr>
              <a:t>Cohadon</a:t>
            </a:r>
            <a:r>
              <a:rPr lang="en-GB" u="sng" dirty="0">
                <a:latin typeface="Times New Roman" panose="02020603050405020304" pitchFamily="18" charset="0"/>
                <a:cs typeface="Times New Roman" panose="02020603050405020304" pitchFamily="18" charset="0"/>
                <a:hlinkClick r:id="rId6"/>
              </a:rPr>
              <a:t> F</a:t>
            </a:r>
            <a:r>
              <a:rPr lang="en-GB" dirty="0">
                <a:latin typeface="Times New Roman" panose="02020603050405020304" pitchFamily="18" charset="0"/>
                <a:cs typeface="Times New Roman" panose="02020603050405020304" pitchFamily="18" charset="0"/>
              </a:rPr>
              <a:t>, </a:t>
            </a:r>
            <a:r>
              <a:rPr lang="en-GB" u="sng" dirty="0" err="1">
                <a:latin typeface="Times New Roman" panose="02020603050405020304" pitchFamily="18" charset="0"/>
                <a:cs typeface="Times New Roman" panose="02020603050405020304" pitchFamily="18" charset="0"/>
                <a:hlinkClick r:id="rId7"/>
              </a:rPr>
              <a:t>Lavrijsen</a:t>
            </a:r>
            <a:r>
              <a:rPr lang="en-GB" u="sng" dirty="0">
                <a:latin typeface="Times New Roman" panose="02020603050405020304" pitchFamily="18" charset="0"/>
                <a:cs typeface="Times New Roman" panose="02020603050405020304" pitchFamily="18" charset="0"/>
                <a:hlinkClick r:id="rId7"/>
              </a:rPr>
              <a:t> J</a:t>
            </a:r>
            <a:r>
              <a:rPr lang="en-GB" dirty="0">
                <a:latin typeface="Times New Roman" panose="02020603050405020304" pitchFamily="18" charset="0"/>
                <a:cs typeface="Times New Roman" panose="02020603050405020304" pitchFamily="18" charset="0"/>
              </a:rPr>
              <a:t>, </a:t>
            </a:r>
            <a:r>
              <a:rPr lang="en-GB" u="sng" dirty="0">
                <a:latin typeface="Times New Roman" panose="02020603050405020304" pitchFamily="18" charset="0"/>
                <a:cs typeface="Times New Roman" panose="02020603050405020304" pitchFamily="18" charset="0"/>
                <a:hlinkClick r:id="rId8"/>
              </a:rPr>
              <a:t>León-</a:t>
            </a:r>
            <a:r>
              <a:rPr lang="en-GB" u="sng" dirty="0" err="1">
                <a:latin typeface="Times New Roman" panose="02020603050405020304" pitchFamily="18" charset="0"/>
                <a:cs typeface="Times New Roman" panose="02020603050405020304" pitchFamily="18" charset="0"/>
                <a:hlinkClick r:id="rId8"/>
              </a:rPr>
              <a:t>Carrión</a:t>
            </a:r>
            <a:r>
              <a:rPr lang="en-GB" u="sng" dirty="0">
                <a:latin typeface="Times New Roman" panose="02020603050405020304" pitchFamily="18" charset="0"/>
                <a:cs typeface="Times New Roman" panose="02020603050405020304" pitchFamily="18" charset="0"/>
                <a:hlinkClick r:id="rId8"/>
              </a:rPr>
              <a:t> J</a:t>
            </a:r>
            <a:r>
              <a:rPr lang="en-GB" dirty="0">
                <a:latin typeface="Times New Roman" panose="02020603050405020304" pitchFamily="18" charset="0"/>
                <a:cs typeface="Times New Roman" panose="02020603050405020304" pitchFamily="18" charset="0"/>
              </a:rPr>
              <a:t>, </a:t>
            </a:r>
            <a:r>
              <a:rPr lang="en-GB" u="sng" dirty="0" err="1">
                <a:latin typeface="Times New Roman" panose="02020603050405020304" pitchFamily="18" charset="0"/>
                <a:cs typeface="Times New Roman" panose="02020603050405020304" pitchFamily="18" charset="0"/>
                <a:hlinkClick r:id="rId9"/>
              </a:rPr>
              <a:t>Sannita</a:t>
            </a:r>
            <a:r>
              <a:rPr lang="en-GB" u="sng" dirty="0">
                <a:latin typeface="Times New Roman" panose="02020603050405020304" pitchFamily="18" charset="0"/>
                <a:cs typeface="Times New Roman" panose="02020603050405020304" pitchFamily="18" charset="0"/>
                <a:hlinkClick r:id="rId9"/>
              </a:rPr>
              <a:t> WG</a:t>
            </a:r>
            <a:r>
              <a:rPr lang="en-GB" dirty="0">
                <a:latin typeface="Times New Roman" panose="02020603050405020304" pitchFamily="18" charset="0"/>
                <a:cs typeface="Times New Roman" panose="02020603050405020304" pitchFamily="18" charset="0"/>
              </a:rPr>
              <a:t>, </a:t>
            </a:r>
            <a:r>
              <a:rPr lang="en-GB" u="sng" dirty="0" err="1">
                <a:latin typeface="Times New Roman" panose="02020603050405020304" pitchFamily="18" charset="0"/>
                <a:cs typeface="Times New Roman" panose="02020603050405020304" pitchFamily="18" charset="0"/>
                <a:hlinkClick r:id="rId10"/>
              </a:rPr>
              <a:t>Sazbon</a:t>
            </a:r>
            <a:r>
              <a:rPr lang="en-GB" u="sng" dirty="0">
                <a:latin typeface="Times New Roman" panose="02020603050405020304" pitchFamily="18" charset="0"/>
                <a:cs typeface="Times New Roman" panose="02020603050405020304" pitchFamily="18" charset="0"/>
                <a:hlinkClick r:id="rId10"/>
              </a:rPr>
              <a:t> L</a:t>
            </a:r>
            <a:r>
              <a:rPr lang="en-GB" dirty="0">
                <a:latin typeface="Times New Roman" panose="02020603050405020304" pitchFamily="18" charset="0"/>
                <a:cs typeface="Times New Roman" panose="02020603050405020304" pitchFamily="18" charset="0"/>
              </a:rPr>
              <a:t>, </a:t>
            </a:r>
            <a:r>
              <a:rPr lang="en-GB" u="sng" dirty="0" err="1">
                <a:latin typeface="Times New Roman" panose="02020603050405020304" pitchFamily="18" charset="0"/>
                <a:cs typeface="Times New Roman" panose="02020603050405020304" pitchFamily="18" charset="0"/>
                <a:hlinkClick r:id="rId11"/>
              </a:rPr>
              <a:t>Schmutzhard</a:t>
            </a:r>
            <a:r>
              <a:rPr lang="en-GB" u="sng" dirty="0">
                <a:latin typeface="Times New Roman" panose="02020603050405020304" pitchFamily="18" charset="0"/>
                <a:cs typeface="Times New Roman" panose="02020603050405020304" pitchFamily="18" charset="0"/>
                <a:hlinkClick r:id="rId11"/>
              </a:rPr>
              <a:t> E</a:t>
            </a:r>
            <a:r>
              <a:rPr lang="en-GB" dirty="0">
                <a:latin typeface="Times New Roman" panose="02020603050405020304" pitchFamily="18" charset="0"/>
                <a:cs typeface="Times New Roman" panose="02020603050405020304" pitchFamily="18" charset="0"/>
              </a:rPr>
              <a:t>, </a:t>
            </a:r>
            <a:r>
              <a:rPr lang="en-GB" u="sng" dirty="0">
                <a:latin typeface="Times New Roman" panose="02020603050405020304" pitchFamily="18" charset="0"/>
                <a:cs typeface="Times New Roman" panose="02020603050405020304" pitchFamily="18" charset="0"/>
                <a:hlinkClick r:id="rId12"/>
              </a:rPr>
              <a:t>von Wild KR</a:t>
            </a:r>
            <a:r>
              <a:rPr lang="en-GB" dirty="0">
                <a:latin typeface="Times New Roman" panose="02020603050405020304" pitchFamily="18" charset="0"/>
                <a:cs typeface="Times New Roman" panose="02020603050405020304" pitchFamily="18" charset="0"/>
              </a:rPr>
              <a:t>, </a:t>
            </a:r>
            <a:r>
              <a:rPr lang="en-GB" u="sng" dirty="0" err="1">
                <a:latin typeface="Times New Roman" panose="02020603050405020304" pitchFamily="18" charset="0"/>
                <a:cs typeface="Times New Roman" panose="02020603050405020304" pitchFamily="18" charset="0"/>
                <a:hlinkClick r:id="rId13"/>
              </a:rPr>
              <a:t>Zeman</a:t>
            </a:r>
            <a:r>
              <a:rPr lang="en-GB" u="sng" dirty="0">
                <a:latin typeface="Times New Roman" panose="02020603050405020304" pitchFamily="18" charset="0"/>
                <a:cs typeface="Times New Roman" panose="02020603050405020304" pitchFamily="18" charset="0"/>
                <a:hlinkClick r:id="rId13"/>
              </a:rPr>
              <a:t> A</a:t>
            </a:r>
            <a:r>
              <a:rPr lang="en-GB" dirty="0">
                <a:latin typeface="Times New Roman" panose="02020603050405020304" pitchFamily="18" charset="0"/>
                <a:cs typeface="Times New Roman" panose="02020603050405020304" pitchFamily="18" charset="0"/>
              </a:rPr>
              <a:t>, </a:t>
            </a:r>
            <a:r>
              <a:rPr lang="en-GB" u="sng" dirty="0">
                <a:latin typeface="Times New Roman" panose="02020603050405020304" pitchFamily="18" charset="0"/>
                <a:cs typeface="Times New Roman" panose="02020603050405020304" pitchFamily="18" charset="0"/>
                <a:hlinkClick r:id="rId14"/>
              </a:rPr>
              <a:t>Dolce G</a:t>
            </a:r>
            <a:r>
              <a:rPr lang="en-GB" dirty="0">
                <a:latin typeface="Times New Roman" panose="02020603050405020304" pitchFamily="18" charset="0"/>
                <a:cs typeface="Times New Roman" panose="02020603050405020304" pitchFamily="18" charset="0"/>
              </a:rPr>
              <a:t>; </a:t>
            </a:r>
            <a:r>
              <a:rPr lang="en-GB" u="sng" dirty="0">
                <a:latin typeface="Times New Roman" panose="02020603050405020304" pitchFamily="18" charset="0"/>
                <a:cs typeface="Times New Roman" panose="02020603050405020304" pitchFamily="18" charset="0"/>
                <a:hlinkClick r:id="rId15"/>
              </a:rPr>
              <a:t>European Task Force on Disorders of Consciousness</a:t>
            </a:r>
            <a:r>
              <a:rPr lang="en-GB" dirty="0"/>
              <a:t>.</a:t>
            </a:r>
          </a:p>
        </p:txBody>
      </p:sp>
      <p:sp>
        <p:nvSpPr>
          <p:cNvPr id="8" name="Rechteck 7"/>
          <p:cNvSpPr/>
          <p:nvPr/>
        </p:nvSpPr>
        <p:spPr>
          <a:xfrm>
            <a:off x="323528" y="2492896"/>
            <a:ext cx="8424936" cy="2277547"/>
          </a:xfrm>
          <a:prstGeom prst="rect">
            <a:avLst/>
          </a:prstGeom>
          <a:ln>
            <a:solidFill>
              <a:schemeClr val="tx1"/>
            </a:solidFill>
          </a:ln>
        </p:spPr>
        <p:txBody>
          <a:bodyPr wrap="square">
            <a:spAutoFit/>
          </a:bodyPr>
          <a:lstStyle/>
          <a:p>
            <a:r>
              <a:rPr lang="en-GB" sz="2000" u="sng" dirty="0" err="1" smtClean="0">
                <a:hlinkClick r:id="rId16" tooltip="European journal of trauma and emergency surgery : official publication of the European Trauma Society."/>
              </a:rPr>
              <a:t>Eur</a:t>
            </a:r>
            <a:r>
              <a:rPr lang="en-GB" sz="2000" u="sng" dirty="0" smtClean="0">
                <a:hlinkClick r:id="rId16" tooltip="European journal of trauma and emergency surgery : official publication of the European Trauma Society."/>
              </a:rPr>
              <a:t> </a:t>
            </a:r>
            <a:r>
              <a:rPr lang="en-GB" sz="2000" u="sng" dirty="0">
                <a:hlinkClick r:id="rId16" tooltip="European journal of trauma and emergency surgery : official publication of the European Trauma Society."/>
              </a:rPr>
              <a:t>J Trauma </a:t>
            </a:r>
            <a:r>
              <a:rPr lang="en-GB" sz="2000" u="sng" dirty="0" err="1">
                <a:hlinkClick r:id="rId16" tooltip="European journal of trauma and emergency surgery : official publication of the European Trauma Society."/>
              </a:rPr>
              <a:t>Emerg</a:t>
            </a:r>
            <a:r>
              <a:rPr lang="en-GB" sz="2000" u="sng" dirty="0">
                <a:hlinkClick r:id="rId16" tooltip="European journal of trauma and emergency surgery : official publication of the European Trauma Society."/>
              </a:rPr>
              <a:t> Surg.</a:t>
            </a:r>
            <a:r>
              <a:rPr lang="en-GB" sz="2000" dirty="0"/>
              <a:t> </a:t>
            </a:r>
            <a:r>
              <a:rPr lang="en-GB" sz="2000" b="1" dirty="0"/>
              <a:t>2007 </a:t>
            </a:r>
            <a:r>
              <a:rPr lang="en-GB" sz="2000" dirty="0"/>
              <a:t>Jun;33(3):268-92. </a:t>
            </a:r>
            <a:r>
              <a:rPr lang="en-GB" sz="2000" dirty="0" err="1"/>
              <a:t>doi</a:t>
            </a:r>
            <a:r>
              <a:rPr lang="en-GB" sz="2000" dirty="0"/>
              <a:t>: 10.1007/s00068-007-6138-1. </a:t>
            </a:r>
            <a:r>
              <a:rPr lang="en-GB" sz="2000" dirty="0" err="1"/>
              <a:t>Epub</a:t>
            </a:r>
            <a:r>
              <a:rPr lang="en-GB" sz="2000" dirty="0"/>
              <a:t> </a:t>
            </a:r>
            <a:r>
              <a:rPr lang="en-GB" sz="2000" b="1" dirty="0"/>
              <a:t>2007 </a:t>
            </a:r>
            <a:r>
              <a:rPr lang="en-GB" sz="2000" dirty="0"/>
              <a:t>Apr 21.</a:t>
            </a:r>
          </a:p>
          <a:p>
            <a:r>
              <a:rPr lang="en-GB" sz="2400" b="1" dirty="0"/>
              <a:t>Guidelines for Quality Management of </a:t>
            </a:r>
            <a:r>
              <a:rPr lang="en-GB" sz="2400" b="1" dirty="0" err="1"/>
              <a:t>Apallic</a:t>
            </a:r>
            <a:r>
              <a:rPr lang="en-GB" sz="2400" b="1" dirty="0"/>
              <a:t> Syndrome / Vegetative State.</a:t>
            </a:r>
          </a:p>
          <a:p>
            <a:r>
              <a:rPr lang="en-GB" u="sng" dirty="0">
                <a:hlinkClick r:id="rId17"/>
              </a:rPr>
              <a:t>von Wild K</a:t>
            </a:r>
            <a:r>
              <a:rPr lang="en-GB" baseline="30000" dirty="0"/>
              <a:t>1,2,1</a:t>
            </a:r>
            <a:r>
              <a:rPr lang="en-GB" dirty="0"/>
              <a:t>, </a:t>
            </a:r>
            <a:r>
              <a:rPr lang="en-GB" u="sng" dirty="0">
                <a:hlinkClick r:id="rId18"/>
              </a:rPr>
              <a:t>Gerstenbrand F</a:t>
            </a:r>
            <a:r>
              <a:rPr lang="en-GB" baseline="30000" dirty="0"/>
              <a:t>3</a:t>
            </a:r>
            <a:r>
              <a:rPr lang="en-GB" dirty="0"/>
              <a:t>, </a:t>
            </a:r>
            <a:r>
              <a:rPr lang="en-GB" u="sng" dirty="0">
                <a:hlinkClick r:id="rId19"/>
              </a:rPr>
              <a:t>Dolce G</a:t>
            </a:r>
            <a:r>
              <a:rPr lang="en-GB" baseline="30000" dirty="0"/>
              <a:t>4</a:t>
            </a:r>
            <a:r>
              <a:rPr lang="en-GB" dirty="0"/>
              <a:t>, </a:t>
            </a:r>
            <a:r>
              <a:rPr lang="en-GB" u="sng" dirty="0">
                <a:hlinkClick r:id="rId20"/>
              </a:rPr>
              <a:t>Binder H</a:t>
            </a:r>
            <a:r>
              <a:rPr lang="en-GB" baseline="30000" dirty="0"/>
              <a:t>5</a:t>
            </a:r>
            <a:r>
              <a:rPr lang="en-GB" dirty="0"/>
              <a:t>, </a:t>
            </a:r>
            <a:r>
              <a:rPr lang="en-GB" u="sng" dirty="0" err="1">
                <a:hlinkClick r:id="rId21"/>
              </a:rPr>
              <a:t>Vos</a:t>
            </a:r>
            <a:r>
              <a:rPr lang="en-GB" u="sng" dirty="0">
                <a:hlinkClick r:id="rId21"/>
              </a:rPr>
              <a:t> PE</a:t>
            </a:r>
            <a:r>
              <a:rPr lang="en-GB" baseline="30000" dirty="0"/>
              <a:t>6</a:t>
            </a:r>
            <a:r>
              <a:rPr lang="en-GB" dirty="0"/>
              <a:t>, </a:t>
            </a:r>
            <a:r>
              <a:rPr lang="en-GB" u="sng" dirty="0">
                <a:hlinkClick r:id="rId22"/>
              </a:rPr>
              <a:t>Saltuari L</a:t>
            </a:r>
            <a:r>
              <a:rPr lang="en-GB" baseline="30000" dirty="0"/>
              <a:t>7</a:t>
            </a:r>
            <a:r>
              <a:rPr lang="en-GB" dirty="0"/>
              <a:t>, </a:t>
            </a:r>
            <a:r>
              <a:rPr lang="en-GB" u="sng" dirty="0" err="1">
                <a:hlinkClick r:id="rId23"/>
              </a:rPr>
              <a:t>Alekseenko</a:t>
            </a:r>
            <a:r>
              <a:rPr lang="en-GB" u="sng" dirty="0">
                <a:hlinkClick r:id="rId23"/>
              </a:rPr>
              <a:t> Y</a:t>
            </a:r>
            <a:r>
              <a:rPr lang="en-GB" baseline="30000" dirty="0"/>
              <a:t>8</a:t>
            </a:r>
            <a:r>
              <a:rPr lang="en-GB" dirty="0"/>
              <a:t>, </a:t>
            </a:r>
            <a:r>
              <a:rPr lang="en-GB" u="sng" dirty="0" err="1">
                <a:hlinkClick r:id="rId24"/>
              </a:rPr>
              <a:t>Formisano</a:t>
            </a:r>
            <a:r>
              <a:rPr lang="en-GB" u="sng" dirty="0">
                <a:hlinkClick r:id="rId24"/>
              </a:rPr>
              <a:t> R</a:t>
            </a:r>
            <a:r>
              <a:rPr lang="en-GB" baseline="30000" dirty="0"/>
              <a:t>9</a:t>
            </a:r>
            <a:r>
              <a:rPr lang="en-GB" dirty="0"/>
              <a:t>, </a:t>
            </a:r>
            <a:r>
              <a:rPr lang="en-GB" u="sng" dirty="0">
                <a:hlinkClick r:id="rId25"/>
              </a:rPr>
              <a:t>Ritz A</a:t>
            </a:r>
            <a:r>
              <a:rPr lang="en-GB" baseline="30000" dirty="0"/>
              <a:t>10</a:t>
            </a:r>
            <a:r>
              <a:rPr lang="en-GB" dirty="0"/>
              <a:t>, </a:t>
            </a:r>
            <a:r>
              <a:rPr lang="en-GB" u="sng" dirty="0">
                <a:hlinkClick r:id="rId26"/>
              </a:rPr>
              <a:t>Ortega-</a:t>
            </a:r>
            <a:r>
              <a:rPr lang="en-GB" u="sng" dirty="0" err="1">
                <a:hlinkClick r:id="rId26"/>
              </a:rPr>
              <a:t>Suhrkamp</a:t>
            </a:r>
            <a:r>
              <a:rPr lang="en-GB" u="sng" dirty="0">
                <a:hlinkClick r:id="rId26"/>
              </a:rPr>
              <a:t> E</a:t>
            </a:r>
            <a:r>
              <a:rPr lang="en-GB" baseline="30000" dirty="0"/>
              <a:t>11</a:t>
            </a:r>
            <a:r>
              <a:rPr lang="en-GB" dirty="0"/>
              <a:t>, </a:t>
            </a:r>
            <a:r>
              <a:rPr lang="en-GB" u="sng" dirty="0" err="1">
                <a:hlinkClick r:id="rId27"/>
              </a:rPr>
              <a:t>Jörg</a:t>
            </a:r>
            <a:r>
              <a:rPr lang="en-GB" u="sng" dirty="0">
                <a:hlinkClick r:id="rId27"/>
              </a:rPr>
              <a:t> JR</a:t>
            </a:r>
            <a:r>
              <a:rPr lang="en-GB" baseline="30000" dirty="0"/>
              <a:t>12</a:t>
            </a:r>
            <a:r>
              <a:rPr lang="en-GB" dirty="0"/>
              <a:t>, </a:t>
            </a:r>
            <a:r>
              <a:rPr lang="en-GB" u="sng" dirty="0">
                <a:hlinkClick r:id="rId28"/>
              </a:rPr>
              <a:t>Potapov AA</a:t>
            </a:r>
            <a:r>
              <a:rPr lang="en-GB" baseline="30000" dirty="0"/>
              <a:t>13</a:t>
            </a:r>
            <a:r>
              <a:rPr lang="en-GB" dirty="0"/>
              <a:t>, </a:t>
            </a:r>
            <a:r>
              <a:rPr lang="en-GB" u="sng" dirty="0">
                <a:hlinkClick r:id="rId29"/>
              </a:rPr>
              <a:t>León-</a:t>
            </a:r>
            <a:r>
              <a:rPr lang="en-GB" u="sng" dirty="0" err="1">
                <a:hlinkClick r:id="rId29"/>
              </a:rPr>
              <a:t>Carrión</a:t>
            </a:r>
            <a:r>
              <a:rPr lang="en-GB" u="sng" dirty="0">
                <a:hlinkClick r:id="rId29"/>
              </a:rPr>
              <a:t> J</a:t>
            </a:r>
            <a:r>
              <a:rPr lang="en-GB" baseline="30000" dirty="0"/>
              <a:t>14</a:t>
            </a:r>
            <a:r>
              <a:rPr lang="en-GB" dirty="0"/>
              <a:t>, </a:t>
            </a:r>
            <a:r>
              <a:rPr lang="en-GB" u="sng" dirty="0">
                <a:hlinkClick r:id="rId30"/>
              </a:rPr>
              <a:t>Vilcinis R</a:t>
            </a:r>
            <a:r>
              <a:rPr lang="en-GB" baseline="30000" dirty="0"/>
              <a:t>15</a:t>
            </a:r>
            <a:r>
              <a:rPr lang="en-GB" dirty="0"/>
              <a:t>, </a:t>
            </a:r>
            <a:r>
              <a:rPr lang="en-GB" u="sng" dirty="0" err="1">
                <a:hlinkClick r:id="rId31"/>
              </a:rPr>
              <a:t>Zitnay</a:t>
            </a:r>
            <a:r>
              <a:rPr lang="en-GB" u="sng" dirty="0">
                <a:hlinkClick r:id="rId31"/>
              </a:rPr>
              <a:t> GA</a:t>
            </a:r>
            <a:r>
              <a:rPr lang="en-GB" baseline="30000" dirty="0"/>
              <a:t>16</a:t>
            </a:r>
            <a:r>
              <a:rPr lang="en-GB" dirty="0"/>
              <a:t>.</a:t>
            </a:r>
          </a:p>
        </p:txBody>
      </p:sp>
      <p:pic>
        <p:nvPicPr>
          <p:cNvPr id="2052" name="Picture 4" descr="Bildergebnis fÃ¼r Franz Gerstenbrand Fotos"/>
          <p:cNvPicPr>
            <a:picLocks noChangeAspect="1" noChangeArrowheads="1"/>
          </p:cNvPicPr>
          <p:nvPr/>
        </p:nvPicPr>
        <p:blipFill rotWithShape="1">
          <a:blip r:embed="rId32">
            <a:extLst>
              <a:ext uri="{28A0092B-C50C-407E-A947-70E740481C1C}">
                <a14:useLocalDpi xmlns:a14="http://schemas.microsoft.com/office/drawing/2010/main" val="0"/>
              </a:ext>
            </a:extLst>
          </a:blip>
          <a:srcRect l="16868" t="23757" r="5679" b="6182"/>
          <a:stretch/>
        </p:blipFill>
        <p:spPr bwMode="auto">
          <a:xfrm>
            <a:off x="323528" y="188640"/>
            <a:ext cx="3396584"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370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laus\Pictures\Eigene Scans\Scan_Pic00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298464"/>
            <a:ext cx="1457296" cy="219443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4991" t="6374" r="14915" b="77604"/>
          <a:stretch/>
        </p:blipFill>
        <p:spPr bwMode="auto">
          <a:xfrm>
            <a:off x="395536" y="260649"/>
            <a:ext cx="6912768" cy="18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827584" y="2132856"/>
            <a:ext cx="619268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err="1" smtClean="0">
                <a:solidFill>
                  <a:schemeClr val="tx1"/>
                </a:solidFill>
                <a:latin typeface="Arial" panose="020B0604020202020204" pitchFamily="34" charset="0"/>
                <a:cs typeface="Arial" panose="020B0604020202020204" pitchFamily="34" charset="0"/>
              </a:rPr>
              <a:t>Vol.IV</a:t>
            </a:r>
            <a:r>
              <a:rPr lang="de-DE" sz="1600" b="1" dirty="0" smtClean="0">
                <a:solidFill>
                  <a:schemeClr val="tx1"/>
                </a:solidFill>
                <a:latin typeface="Arial" panose="020B0604020202020204" pitchFamily="34" charset="0"/>
                <a:cs typeface="Arial" panose="020B0604020202020204" pitchFamily="34" charset="0"/>
              </a:rPr>
              <a:t> Special </a:t>
            </a:r>
            <a:r>
              <a:rPr lang="de-DE" sz="1600" b="1" dirty="0" err="1" smtClean="0">
                <a:solidFill>
                  <a:schemeClr val="tx1"/>
                </a:solidFill>
                <a:latin typeface="Arial" panose="020B0604020202020204" pitchFamily="34" charset="0"/>
                <a:cs typeface="Arial" panose="020B0604020202020204" pitchFamily="34" charset="0"/>
              </a:rPr>
              <a:t>Issue</a:t>
            </a:r>
            <a:r>
              <a:rPr lang="de-DE" sz="1600" b="1" dirty="0" smtClean="0">
                <a:solidFill>
                  <a:schemeClr val="tx1"/>
                </a:solidFill>
                <a:latin typeface="Arial" panose="020B0604020202020204" pitchFamily="34" charset="0"/>
                <a:cs typeface="Arial" panose="020B0604020202020204" pitchFamily="34" charset="0"/>
              </a:rPr>
              <a:t> 2011</a:t>
            </a:r>
            <a:r>
              <a:rPr lang="de-DE" sz="1600" dirty="0" smtClean="0">
                <a:solidFill>
                  <a:schemeClr val="tx1"/>
                </a:solidFill>
                <a:latin typeface="Arial" panose="020B0604020202020204" pitchFamily="34" charset="0"/>
                <a:cs typeface="Arial" panose="020B0604020202020204" pitchFamily="34" charset="0"/>
              </a:rPr>
              <a:t>,2nd Ed.  </a:t>
            </a:r>
            <a:r>
              <a:rPr lang="de-DE" sz="1600" dirty="0" smtClean="0">
                <a:solidFill>
                  <a:schemeClr val="tx1"/>
                </a:solidFill>
                <a:latin typeface="Arial" panose="020B0604020202020204" pitchFamily="34" charset="0"/>
                <a:cs typeface="Arial" panose="020B0604020202020204" pitchFamily="34" charset="0"/>
                <a:hlinkClick r:id="rId4"/>
              </a:rPr>
              <a:t>www.medandlife.ro</a:t>
            </a:r>
            <a:r>
              <a:rPr lang="de-DE" sz="1600" dirty="0" smtClean="0">
                <a:solidFill>
                  <a:schemeClr val="tx1"/>
                </a:solidFill>
                <a:latin typeface="Arial" panose="020B0604020202020204" pitchFamily="34" charset="0"/>
                <a:cs typeface="Arial" panose="020B0604020202020204" pitchFamily="34" charset="0"/>
              </a:rPr>
              <a:t>  pp 69-81</a:t>
            </a:r>
            <a:endParaRPr lang="en-GB" sz="1600" dirty="0">
              <a:solidFill>
                <a:schemeClr val="tx1"/>
              </a:solidFill>
              <a:latin typeface="Arial" panose="020B0604020202020204" pitchFamily="34" charset="0"/>
              <a:cs typeface="Arial" panose="020B0604020202020204" pitchFamily="34" charset="0"/>
            </a:endParaRPr>
          </a:p>
        </p:txBody>
      </p:sp>
      <p:sp>
        <p:nvSpPr>
          <p:cNvPr id="3" name="Ellipse 2"/>
          <p:cNvSpPr/>
          <p:nvPr/>
        </p:nvSpPr>
        <p:spPr>
          <a:xfrm>
            <a:off x="2987824" y="836712"/>
            <a:ext cx="1166428"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hteck 3"/>
          <p:cNvSpPr/>
          <p:nvPr/>
        </p:nvSpPr>
        <p:spPr>
          <a:xfrm>
            <a:off x="251520" y="2852936"/>
            <a:ext cx="8712968" cy="3785652"/>
          </a:xfrm>
          <a:prstGeom prst="rect">
            <a:avLst/>
          </a:prstGeom>
        </p:spPr>
        <p:txBody>
          <a:bodyPr wrap="square">
            <a:spAutoFit/>
          </a:bodyPr>
          <a:lstStyle/>
          <a:p>
            <a:r>
              <a:rPr lang="en-GB" sz="2400" dirty="0" err="1">
                <a:solidFill>
                  <a:srgbClr val="333333"/>
                </a:solidFill>
                <a:latin typeface="Times New Roman" panose="02020603050405020304" pitchFamily="18" charset="0"/>
                <a:cs typeface="Times New Roman" panose="02020603050405020304" pitchFamily="18" charset="0"/>
              </a:rPr>
              <a:t>Prof</a:t>
            </a:r>
            <a:r>
              <a:rPr lang="en-GB" sz="2400" dirty="0" err="1" smtClean="0">
                <a:solidFill>
                  <a:srgbClr val="333333"/>
                </a:solidFill>
                <a:latin typeface="Times New Roman" panose="02020603050405020304" pitchFamily="18" charset="0"/>
                <a:cs typeface="Times New Roman" panose="02020603050405020304" pitchFamily="18" charset="0"/>
              </a:rPr>
              <a:t>.</a:t>
            </a:r>
            <a:r>
              <a:rPr lang="en-GB" sz="2400" dirty="0" smtClean="0">
                <a:solidFill>
                  <a:srgbClr val="333333"/>
                </a:solidFill>
                <a:latin typeface="Times New Roman" panose="02020603050405020304" pitchFamily="18" charset="0"/>
                <a:cs typeface="Times New Roman" panose="02020603050405020304" pitchFamily="18" charset="0"/>
              </a:rPr>
              <a:t> Dr.h.c. mult  </a:t>
            </a:r>
            <a:r>
              <a:rPr lang="en-GB" sz="2400" dirty="0">
                <a:solidFill>
                  <a:srgbClr val="333333"/>
                </a:solidFill>
                <a:latin typeface="Times New Roman" panose="02020603050405020304" pitchFamily="18" charset="0"/>
                <a:cs typeface="Times New Roman" panose="02020603050405020304" pitchFamily="18" charset="0"/>
              </a:rPr>
              <a:t>Franz Gerstenbrand was, for </a:t>
            </a:r>
            <a:r>
              <a:rPr lang="en-GB" sz="2400" dirty="0" smtClean="0">
                <a:solidFill>
                  <a:srgbClr val="333333"/>
                </a:solidFill>
                <a:latin typeface="Times New Roman" panose="02020603050405020304" pitchFamily="18" charset="0"/>
                <a:cs typeface="Times New Roman" panose="02020603050405020304" pitchFamily="18" charset="0"/>
              </a:rPr>
              <a:t>5 ½  </a:t>
            </a:r>
            <a:r>
              <a:rPr lang="en-GB" sz="2400" dirty="0">
                <a:solidFill>
                  <a:srgbClr val="333333"/>
                </a:solidFill>
                <a:latin typeface="Times New Roman" panose="02020603050405020304" pitchFamily="18" charset="0"/>
                <a:cs typeface="Times New Roman" panose="02020603050405020304" pitchFamily="18" charset="0"/>
              </a:rPr>
              <a:t>decades, one of Europe’s most eminent neurologists, and a “Founding Father” of the modern field of neurorehabilitation. Very early in his career, Franz developed an interest in aspects of what we now call “</a:t>
            </a:r>
            <a:r>
              <a:rPr lang="en-GB" sz="2400" dirty="0" err="1" smtClean="0">
                <a:solidFill>
                  <a:srgbClr val="333333"/>
                </a:solidFill>
                <a:latin typeface="Times New Roman" panose="02020603050405020304" pitchFamily="18" charset="0"/>
                <a:cs typeface="Times New Roman" panose="02020603050405020304" pitchFamily="18" charset="0"/>
              </a:rPr>
              <a:t>neurorehabili-tation</a:t>
            </a:r>
            <a:r>
              <a:rPr lang="en-GB" sz="2400" dirty="0">
                <a:solidFill>
                  <a:srgbClr val="333333"/>
                </a:solidFill>
                <a:latin typeface="Times New Roman" panose="02020603050405020304" pitchFamily="18" charset="0"/>
                <a:cs typeface="Times New Roman" panose="02020603050405020304" pitchFamily="18" charset="0"/>
              </a:rPr>
              <a:t>”, e.g</a:t>
            </a:r>
            <a:r>
              <a:rPr lang="en-GB" sz="2400" dirty="0" smtClean="0">
                <a:solidFill>
                  <a:srgbClr val="333333"/>
                </a:solidFill>
                <a:latin typeface="Times New Roman" panose="02020603050405020304" pitchFamily="18" charset="0"/>
                <a:cs typeface="Times New Roman" panose="02020603050405020304" pitchFamily="18" charset="0"/>
              </a:rPr>
              <a:t>. </a:t>
            </a:r>
            <a:r>
              <a:rPr lang="en-GB" sz="2400" dirty="0">
                <a:solidFill>
                  <a:srgbClr val="333333"/>
                </a:solidFill>
                <a:latin typeface="Times New Roman" panose="02020603050405020304" pitchFamily="18" charset="0"/>
                <a:cs typeface="Times New Roman" panose="02020603050405020304" pitchFamily="18" charset="0"/>
              </a:rPr>
              <a:t>working on disorders of motor </a:t>
            </a:r>
            <a:r>
              <a:rPr lang="en-GB" sz="2400" dirty="0" smtClean="0">
                <a:solidFill>
                  <a:srgbClr val="333333"/>
                </a:solidFill>
                <a:latin typeface="Times New Roman" panose="02020603050405020304" pitchFamily="18" charset="0"/>
                <a:cs typeface="Times New Roman" panose="02020603050405020304" pitchFamily="18" charset="0"/>
              </a:rPr>
              <a:t>and </a:t>
            </a:r>
            <a:r>
              <a:rPr lang="en-GB" sz="2400" dirty="0">
                <a:solidFill>
                  <a:srgbClr val="333333"/>
                </a:solidFill>
                <a:latin typeface="Times New Roman" panose="02020603050405020304" pitchFamily="18" charset="0"/>
                <a:cs typeface="Times New Roman" panose="02020603050405020304" pitchFamily="18" charset="0"/>
              </a:rPr>
              <a:t>mental functioning. His skills in clinical observation prompted him to </a:t>
            </a:r>
            <a:r>
              <a:rPr lang="en-GB" sz="2400" dirty="0" smtClean="0">
                <a:solidFill>
                  <a:srgbClr val="333333"/>
                </a:solidFill>
                <a:latin typeface="Times New Roman" panose="02020603050405020304" pitchFamily="18" charset="0"/>
                <a:cs typeface="Times New Roman" panose="02020603050405020304" pitchFamily="18" charset="0"/>
              </a:rPr>
              <a:t>analyse comatose  </a:t>
            </a:r>
            <a:r>
              <a:rPr lang="en-GB" sz="2400" dirty="0">
                <a:solidFill>
                  <a:srgbClr val="333333"/>
                </a:solidFill>
                <a:latin typeface="Times New Roman" panose="02020603050405020304" pitchFamily="18" charset="0"/>
                <a:cs typeface="Times New Roman" panose="02020603050405020304" pitchFamily="18" charset="0"/>
              </a:rPr>
              <a:t>cases more </a:t>
            </a:r>
            <a:r>
              <a:rPr lang="en-GB" sz="2400" dirty="0" smtClean="0">
                <a:solidFill>
                  <a:srgbClr val="333333"/>
                </a:solidFill>
                <a:latin typeface="Times New Roman" panose="02020603050405020304" pitchFamily="18" charset="0"/>
                <a:cs typeface="Times New Roman" panose="02020603050405020304" pitchFamily="18" charset="0"/>
              </a:rPr>
              <a:t>deeply. He published about 1000 scientific papers</a:t>
            </a:r>
            <a:r>
              <a:rPr lang="en-GB" sz="2400" dirty="0">
                <a:solidFill>
                  <a:srgbClr val="333333"/>
                </a:solidFill>
                <a:latin typeface="Times New Roman" panose="02020603050405020304" pitchFamily="18" charset="0"/>
                <a:cs typeface="Times New Roman" panose="02020603050405020304" pitchFamily="18" charset="0"/>
              </a:rPr>
              <a:t>! Through his interest in applying </a:t>
            </a:r>
            <a:r>
              <a:rPr lang="en-GB" sz="2400" dirty="0" err="1">
                <a:solidFill>
                  <a:srgbClr val="333333"/>
                </a:solidFill>
                <a:latin typeface="Times New Roman" panose="02020603050405020304" pitchFamily="18" charset="0"/>
                <a:cs typeface="Times New Roman" panose="02020603050405020304" pitchFamily="18" charset="0"/>
              </a:rPr>
              <a:t>neuromodulatory</a:t>
            </a:r>
            <a:r>
              <a:rPr lang="en-GB" sz="2400" dirty="0">
                <a:solidFill>
                  <a:srgbClr val="333333"/>
                </a:solidFill>
                <a:latin typeface="Times New Roman" panose="02020603050405020304" pitchFamily="18" charset="0"/>
                <a:cs typeface="Times New Roman" panose="02020603050405020304" pitchFamily="18" charset="0"/>
              </a:rPr>
              <a:t> techniques to spinal cord injury, he founded the </a:t>
            </a:r>
            <a:r>
              <a:rPr lang="en-GB" sz="2400" i="1" dirty="0">
                <a:solidFill>
                  <a:srgbClr val="333333"/>
                </a:solidFill>
                <a:latin typeface="Times New Roman" panose="02020603050405020304" pitchFamily="18" charset="0"/>
                <a:cs typeface="Times New Roman" panose="02020603050405020304" pitchFamily="18" charset="0"/>
              </a:rPr>
              <a:t>Ludwig Boltzmann Institute </a:t>
            </a:r>
            <a:r>
              <a:rPr lang="en-GB" sz="2400" i="1" dirty="0" smtClean="0">
                <a:solidFill>
                  <a:srgbClr val="333333"/>
                </a:solidFill>
                <a:latin typeface="Times New Roman" panose="02020603050405020304" pitchFamily="18" charset="0"/>
                <a:cs typeface="Times New Roman" panose="02020603050405020304" pitchFamily="18" charset="0"/>
              </a:rPr>
              <a:t>in Vienna</a:t>
            </a:r>
            <a:r>
              <a:rPr lang="en-GB" sz="2400" b="1" dirty="0" smtClean="0">
                <a:solidFill>
                  <a:srgbClr val="333333"/>
                </a:solidFill>
                <a:latin typeface="Times New Roman" panose="02020603050405020304" pitchFamily="18" charset="0"/>
                <a:cs typeface="Times New Roman" panose="02020603050405020304" pitchFamily="18" charset="0"/>
              </a:rPr>
              <a:t> </a:t>
            </a:r>
            <a:r>
              <a:rPr lang="en-GB" sz="2400" dirty="0" smtClean="0">
                <a:solidFill>
                  <a:srgbClr val="333333"/>
                </a:solidFill>
                <a:latin typeface="Times New Roman" panose="02020603050405020304" pitchFamily="18" charset="0"/>
                <a:cs typeface="Times New Roman" panose="02020603050405020304" pitchFamily="18" charset="0"/>
              </a:rPr>
              <a:t>for </a:t>
            </a:r>
            <a:r>
              <a:rPr lang="en-GB" sz="2400" dirty="0">
                <a:solidFill>
                  <a:srgbClr val="333333"/>
                </a:solidFill>
                <a:latin typeface="Times New Roman" panose="02020603050405020304" pitchFamily="18" charset="0"/>
                <a:cs typeface="Times New Roman" panose="02020603050405020304" pitchFamily="18" charset="0"/>
              </a:rPr>
              <a:t>Restorative Neurology</a:t>
            </a:r>
            <a:r>
              <a:rPr lang="en-GB" sz="2400" dirty="0" smtClean="0">
                <a:solidFill>
                  <a:srgbClr val="333333"/>
                </a:solidFill>
                <a:latin typeface="Times New Roman" panose="02020603050405020304" pitchFamily="18" charset="0"/>
                <a:cs typeface="Times New Roman" panose="02020603050405020304" pitchFamily="18" charset="0"/>
              </a:rPr>
              <a:t>. He expected new insight by MRI. </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383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332656"/>
            <a:ext cx="8686800" cy="6408712"/>
          </a:xfrm>
          <a:ln>
            <a:solidFill>
              <a:schemeClr val="accent1"/>
            </a:solidFill>
          </a:ln>
        </p:spPr>
        <p:txBody>
          <a:bodyPr>
            <a:noAutofit/>
          </a:bodyPr>
          <a:lstStyle/>
          <a:p>
            <a:pPr marL="0" indent="0">
              <a:lnSpc>
                <a:spcPct val="120000"/>
              </a:lnSpc>
              <a:buNone/>
            </a:pPr>
            <a:r>
              <a:rPr lang="en-GB" sz="2400" dirty="0" smtClean="0">
                <a:solidFill>
                  <a:srgbClr val="333333"/>
                </a:solidFill>
                <a:latin typeface="Times New Roman" panose="02020603050405020304" pitchFamily="18" charset="0"/>
                <a:cs typeface="Times New Roman" panose="02020603050405020304" pitchFamily="18" charset="0"/>
              </a:rPr>
              <a:t>Franz had </a:t>
            </a:r>
            <a:r>
              <a:rPr lang="en-GB" sz="2400" dirty="0">
                <a:solidFill>
                  <a:srgbClr val="333333"/>
                </a:solidFill>
                <a:latin typeface="Times New Roman" panose="02020603050405020304" pitchFamily="18" charset="0"/>
                <a:cs typeface="Times New Roman" panose="02020603050405020304" pitchFamily="18" charset="0"/>
              </a:rPr>
              <a:t>a lifelong appreciation of the importance of proprioception </a:t>
            </a:r>
            <a:r>
              <a:rPr lang="en-GB" sz="2400" dirty="0" smtClean="0">
                <a:solidFill>
                  <a:srgbClr val="333333"/>
                </a:solidFill>
                <a:latin typeface="Times New Roman" panose="02020603050405020304" pitchFamily="18" charset="0"/>
                <a:cs typeface="Times New Roman" panose="02020603050405020304" pitchFamily="18" charset="0"/>
              </a:rPr>
              <a:t>  in </a:t>
            </a:r>
            <a:r>
              <a:rPr lang="en-GB" sz="2400" dirty="0">
                <a:solidFill>
                  <a:srgbClr val="333333"/>
                </a:solidFill>
                <a:latin typeface="Times New Roman" panose="02020603050405020304" pitchFamily="18" charset="0"/>
                <a:cs typeface="Times New Roman" panose="02020603050405020304" pitchFamily="18" charset="0"/>
              </a:rPr>
              <a:t>human </a:t>
            </a:r>
            <a:r>
              <a:rPr lang="en-GB" sz="2400" dirty="0" smtClean="0">
                <a:solidFill>
                  <a:srgbClr val="333333"/>
                </a:solidFill>
                <a:latin typeface="Times New Roman" panose="02020603050405020304" pitchFamily="18" charset="0"/>
                <a:cs typeface="Times New Roman" panose="02020603050405020304" pitchFamily="18" charset="0"/>
              </a:rPr>
              <a:t>performance. By </a:t>
            </a:r>
            <a:r>
              <a:rPr lang="en-GB" sz="2400" dirty="0">
                <a:solidFill>
                  <a:srgbClr val="333333"/>
                </a:solidFill>
                <a:latin typeface="Times New Roman" panose="02020603050405020304" pitchFamily="18" charset="0"/>
                <a:cs typeface="Times New Roman" panose="02020603050405020304" pitchFamily="18" charset="0"/>
              </a:rPr>
              <a:t>application of his indefatigable </a:t>
            </a:r>
            <a:r>
              <a:rPr lang="en-GB" sz="2400" dirty="0" err="1" smtClean="0">
                <a:solidFill>
                  <a:srgbClr val="333333"/>
                </a:solidFill>
                <a:latin typeface="Times New Roman" panose="02020603050405020304" pitchFamily="18" charset="0"/>
                <a:cs typeface="Times New Roman" panose="02020603050405020304" pitchFamily="18" charset="0"/>
              </a:rPr>
              <a:t>enthu-siasm</a:t>
            </a:r>
            <a:r>
              <a:rPr lang="en-GB" sz="2400" dirty="0" smtClean="0">
                <a:solidFill>
                  <a:srgbClr val="333333"/>
                </a:solidFill>
                <a:latin typeface="Times New Roman" panose="02020603050405020304" pitchFamily="18" charset="0"/>
                <a:cs typeface="Times New Roman" panose="02020603050405020304" pitchFamily="18" charset="0"/>
              </a:rPr>
              <a:t> </a:t>
            </a:r>
            <a:r>
              <a:rPr lang="en-GB" sz="2400" dirty="0">
                <a:solidFill>
                  <a:srgbClr val="333333"/>
                </a:solidFill>
                <a:latin typeface="Times New Roman" panose="02020603050405020304" pitchFamily="18" charset="0"/>
                <a:cs typeface="Times New Roman" panose="02020603050405020304" pitchFamily="18" charset="0"/>
              </a:rPr>
              <a:t>for neuroscientific innovation, </a:t>
            </a:r>
            <a:r>
              <a:rPr lang="en-GB" sz="2400" dirty="0" smtClean="0">
                <a:solidFill>
                  <a:srgbClr val="333333"/>
                </a:solidFill>
                <a:latin typeface="Times New Roman" panose="02020603050405020304" pitchFamily="18" charset="0"/>
                <a:cs typeface="Times New Roman" panose="02020603050405020304" pitchFamily="18" charset="0"/>
              </a:rPr>
              <a:t>he extended </a:t>
            </a:r>
            <a:r>
              <a:rPr lang="en-GB" sz="2400" dirty="0">
                <a:solidFill>
                  <a:srgbClr val="333333"/>
                </a:solidFill>
                <a:latin typeface="Times New Roman" panose="02020603050405020304" pitchFamily="18" charset="0"/>
                <a:cs typeface="Times New Roman" panose="02020603050405020304" pitchFamily="18" charset="0"/>
              </a:rPr>
              <a:t>this to </a:t>
            </a:r>
            <a:r>
              <a:rPr lang="en-GB" sz="2400" dirty="0" smtClean="0">
                <a:solidFill>
                  <a:srgbClr val="333333"/>
                </a:solidFill>
                <a:latin typeface="Times New Roman" panose="02020603050405020304" pitchFamily="18" charset="0"/>
                <a:cs typeface="Times New Roman" panose="02020603050405020304" pitchFamily="18" charset="0"/>
              </a:rPr>
              <a:t>s</a:t>
            </a:r>
            <a:r>
              <a:rPr lang="en-GB" sz="2400" i="1" dirty="0" smtClean="0">
                <a:solidFill>
                  <a:srgbClr val="333333"/>
                </a:solidFill>
                <a:latin typeface="Times New Roman" panose="02020603050405020304" pitchFamily="18" charset="0"/>
                <a:cs typeface="Times New Roman" panose="02020603050405020304" pitchFamily="18" charset="0"/>
              </a:rPr>
              <a:t>pace </a:t>
            </a:r>
            <a:r>
              <a:rPr lang="en-GB" sz="2400" i="1" dirty="0" smtClean="0">
                <a:solidFill>
                  <a:srgbClr val="333333"/>
                </a:solidFill>
                <a:latin typeface="Times New Roman" panose="02020603050405020304" pitchFamily="18" charset="0"/>
                <a:cs typeface="Times New Roman" panose="02020603050405020304" pitchFamily="18" charset="0"/>
              </a:rPr>
              <a:t>and under water neurology! </a:t>
            </a:r>
            <a:r>
              <a:rPr lang="en-GB" sz="2400" i="1" dirty="0" smtClean="0">
                <a:solidFill>
                  <a:srgbClr val="333333"/>
                </a:solidFill>
                <a:latin typeface="Times New Roman" panose="02020603050405020304" pitchFamily="18" charset="0"/>
                <a:cs typeface="Times New Roman" panose="02020603050405020304" pitchFamily="18" charset="0"/>
              </a:rPr>
              <a:t>When foot </a:t>
            </a:r>
            <a:r>
              <a:rPr lang="en-GB" sz="2400" i="1" dirty="0" smtClean="0">
                <a:solidFill>
                  <a:srgbClr val="333333"/>
                </a:solidFill>
                <a:latin typeface="Times New Roman" panose="02020603050405020304" pitchFamily="18" charset="0"/>
                <a:cs typeface="Times New Roman" panose="02020603050405020304" pitchFamily="18" charset="0"/>
              </a:rPr>
              <a:t>sole stimulation </a:t>
            </a:r>
            <a:r>
              <a:rPr lang="en-GB" sz="2400" dirty="0" smtClean="0">
                <a:solidFill>
                  <a:srgbClr val="333333"/>
                </a:solidFill>
                <a:latin typeface="Times New Roman" panose="02020603050405020304" pitchFamily="18" charset="0"/>
                <a:cs typeface="Times New Roman" panose="02020603050405020304" pitchFamily="18" charset="0"/>
              </a:rPr>
              <a:t>became his favorited physical therapy </a:t>
            </a:r>
            <a:r>
              <a:rPr lang="en-GB" sz="2400" dirty="0" smtClean="0">
                <a:solidFill>
                  <a:srgbClr val="333333"/>
                </a:solidFill>
                <a:latin typeface="Times New Roman" panose="02020603050405020304" pitchFamily="18" charset="0"/>
                <a:cs typeface="Times New Roman" panose="02020603050405020304" pitchFamily="18" charset="0"/>
              </a:rPr>
              <a:t>for arousing the brain-stem</a:t>
            </a:r>
            <a:r>
              <a:rPr lang="en-GB" sz="2400" dirty="0" smtClean="0">
                <a:solidFill>
                  <a:srgbClr val="333333"/>
                </a:solidFill>
                <a:latin typeface="Times New Roman" panose="02020603050405020304" pitchFamily="18" charset="0"/>
                <a:cs typeface="Times New Roman" panose="02020603050405020304" pitchFamily="18" charset="0"/>
              </a:rPr>
              <a:t>, </a:t>
            </a:r>
            <a:r>
              <a:rPr lang="en-GB" sz="2400" dirty="0" smtClean="0">
                <a:solidFill>
                  <a:srgbClr val="333333"/>
                </a:solidFill>
                <a:latin typeface="Times New Roman" panose="02020603050405020304" pitchFamily="18" charset="0"/>
                <a:cs typeface="Times New Roman" panose="02020603050405020304" pitchFamily="18" charset="0"/>
              </a:rPr>
              <a:t>subcortical, </a:t>
            </a:r>
            <a:r>
              <a:rPr lang="en-GB" sz="2400" dirty="0" smtClean="0">
                <a:solidFill>
                  <a:srgbClr val="333333"/>
                </a:solidFill>
                <a:latin typeface="Times New Roman" panose="02020603050405020304" pitchFamily="18" charset="0"/>
                <a:cs typeface="Times New Roman" panose="02020603050405020304" pitchFamily="18" charset="0"/>
              </a:rPr>
              <a:t>and cortical </a:t>
            </a:r>
            <a:r>
              <a:rPr lang="en-GB" sz="2400" dirty="0" smtClean="0">
                <a:solidFill>
                  <a:srgbClr val="333333"/>
                </a:solidFill>
                <a:latin typeface="Times New Roman" panose="02020603050405020304" pitchFamily="18" charset="0"/>
                <a:cs typeface="Times New Roman" panose="02020603050405020304" pitchFamily="18" charset="0"/>
              </a:rPr>
              <a:t>structures. </a:t>
            </a:r>
            <a:r>
              <a:rPr lang="en-GB" sz="2400" dirty="0" smtClean="0">
                <a:solidFill>
                  <a:srgbClr val="333333"/>
                </a:solidFill>
                <a:latin typeface="Times New Roman" panose="02020603050405020304" pitchFamily="18" charset="0"/>
                <a:cs typeface="Times New Roman" panose="02020603050405020304" pitchFamily="18" charset="0"/>
              </a:rPr>
              <a:t>He enjoyed being </a:t>
            </a:r>
            <a:r>
              <a:rPr lang="en-GB" sz="2400" dirty="0" smtClean="0">
                <a:solidFill>
                  <a:srgbClr val="333333"/>
                </a:solidFill>
                <a:latin typeface="Times New Roman" panose="02020603050405020304" pitchFamily="18" charset="0"/>
                <a:cs typeface="Times New Roman" panose="02020603050405020304" pitchFamily="18" charset="0"/>
              </a:rPr>
              <a:t>one of the</a:t>
            </a:r>
            <a:r>
              <a:rPr lang="en-GB" sz="2400" dirty="0" smtClean="0">
                <a:solidFill>
                  <a:srgbClr val="333333"/>
                </a:solidFill>
                <a:latin typeface="Times New Roman" panose="02020603050405020304" pitchFamily="18" charset="0"/>
                <a:cs typeface="Times New Roman" panose="02020603050405020304" pitchFamily="18" charset="0"/>
              </a:rPr>
              <a:t> </a:t>
            </a:r>
            <a:r>
              <a:rPr lang="en-GB" sz="2400" dirty="0">
                <a:solidFill>
                  <a:srgbClr val="333333"/>
                </a:solidFill>
                <a:latin typeface="Times New Roman" panose="02020603050405020304" pitchFamily="18" charset="0"/>
                <a:cs typeface="Times New Roman" panose="02020603050405020304" pitchFamily="18" charset="0"/>
              </a:rPr>
              <a:t>Russian Cosmonauts </a:t>
            </a:r>
            <a:r>
              <a:rPr lang="en-GB" sz="2400" dirty="0" smtClean="0">
                <a:solidFill>
                  <a:srgbClr val="333333"/>
                </a:solidFill>
                <a:latin typeface="Times New Roman" panose="02020603050405020304" pitchFamily="18" charset="0"/>
                <a:cs typeface="Times New Roman" panose="02020603050405020304" pitchFamily="18" charset="0"/>
              </a:rPr>
              <a:t>external space </a:t>
            </a:r>
            <a:r>
              <a:rPr lang="en-GB" sz="2400" dirty="0" smtClean="0">
                <a:solidFill>
                  <a:srgbClr val="333333"/>
                </a:solidFill>
                <a:latin typeface="Times New Roman" panose="02020603050405020304" pitchFamily="18" charset="0"/>
                <a:cs typeface="Times New Roman" panose="02020603050405020304" pitchFamily="18" charset="0"/>
              </a:rPr>
              <a:t>adviser </a:t>
            </a:r>
            <a:r>
              <a:rPr lang="en-GB" sz="2400" dirty="0" smtClean="0">
                <a:solidFill>
                  <a:srgbClr val="333333"/>
                </a:solidFill>
                <a:latin typeface="Times New Roman" panose="02020603050405020304" pitchFamily="18" charset="0"/>
                <a:cs typeface="Times New Roman" panose="02020603050405020304" pitchFamily="18" charset="0"/>
              </a:rPr>
              <a:t>in Moscow. </a:t>
            </a:r>
            <a:r>
              <a:rPr lang="en-GB" sz="2400" dirty="0" smtClean="0">
                <a:solidFill>
                  <a:srgbClr val="333333"/>
                </a:solidFill>
                <a:latin typeface="Times New Roman" panose="02020603050405020304" pitchFamily="18" charset="0"/>
                <a:cs typeface="Times New Roman" panose="02020603050405020304" pitchFamily="18" charset="0"/>
              </a:rPr>
              <a:t>Stimulation  for </a:t>
            </a:r>
            <a:r>
              <a:rPr lang="en-GB" sz="2400" i="1" dirty="0" err="1" smtClean="0">
                <a:solidFill>
                  <a:srgbClr val="333333"/>
                </a:solidFill>
                <a:latin typeface="Times New Roman" panose="02020603050405020304" pitchFamily="18" charset="0"/>
                <a:cs typeface="Times New Roman" panose="02020603050405020304" pitchFamily="18" charset="0"/>
              </a:rPr>
              <a:t>apallic</a:t>
            </a:r>
            <a:r>
              <a:rPr lang="en-GB" sz="2400" i="1" dirty="0" smtClean="0">
                <a:solidFill>
                  <a:srgbClr val="333333"/>
                </a:solidFill>
                <a:latin typeface="Times New Roman" panose="02020603050405020304" pitchFamily="18" charset="0"/>
                <a:cs typeface="Times New Roman" panose="02020603050405020304" pitchFamily="18" charset="0"/>
              </a:rPr>
              <a:t> </a:t>
            </a:r>
            <a:r>
              <a:rPr lang="en-GB" sz="2400" i="1" dirty="0" smtClean="0">
                <a:solidFill>
                  <a:srgbClr val="333333"/>
                </a:solidFill>
                <a:latin typeface="Times New Roman" panose="02020603050405020304" pitchFamily="18" charset="0"/>
                <a:cs typeface="Times New Roman" panose="02020603050405020304" pitchFamily="18" charset="0"/>
              </a:rPr>
              <a:t>and looked- in patients </a:t>
            </a:r>
            <a:r>
              <a:rPr lang="en-GB" sz="2400" i="1" dirty="0" smtClean="0">
                <a:solidFill>
                  <a:srgbClr val="333333"/>
                </a:solidFill>
                <a:latin typeface="Times New Roman" panose="02020603050405020304" pitchFamily="18" charset="0"/>
                <a:cs typeface="Times New Roman" panose="02020603050405020304" pitchFamily="18" charset="0"/>
              </a:rPr>
              <a:t>with fMRI </a:t>
            </a:r>
            <a:r>
              <a:rPr lang="en-GB" sz="2400" dirty="0" smtClean="0">
                <a:solidFill>
                  <a:srgbClr val="333333"/>
                </a:solidFill>
                <a:latin typeface="Times New Roman" panose="02020603050405020304" pitchFamily="18" charset="0"/>
                <a:cs typeface="Times New Roman" panose="02020603050405020304" pitchFamily="18" charset="0"/>
              </a:rPr>
              <a:t>captured his main interest</a:t>
            </a:r>
            <a:r>
              <a:rPr lang="en-GB" sz="2400" i="1" dirty="0" smtClean="0">
                <a:solidFill>
                  <a:srgbClr val="333333"/>
                </a:solidFill>
                <a:latin typeface="Times New Roman" panose="02020603050405020304" pitchFamily="18" charset="0"/>
                <a:cs typeface="Times New Roman" panose="02020603050405020304" pitchFamily="18" charset="0"/>
              </a:rPr>
              <a:t> (Graz </a:t>
            </a:r>
            <a:r>
              <a:rPr lang="en-GB" sz="2400" i="1" dirty="0">
                <a:solidFill>
                  <a:srgbClr val="333333"/>
                </a:solidFill>
                <a:latin typeface="Times New Roman" panose="02020603050405020304" pitchFamily="18" charset="0"/>
                <a:cs typeface="Times New Roman" panose="02020603050405020304" pitchFamily="18" charset="0"/>
              </a:rPr>
              <a:t>and Salzburg </a:t>
            </a:r>
            <a:r>
              <a:rPr lang="en-GB" sz="2400" i="1" dirty="0" smtClean="0">
                <a:solidFill>
                  <a:srgbClr val="333333"/>
                </a:solidFill>
                <a:latin typeface="Times New Roman" panose="02020603050405020304" pitchFamily="18" charset="0"/>
                <a:cs typeface="Times New Roman" panose="02020603050405020304" pitchFamily="18" charset="0"/>
              </a:rPr>
              <a:t>) as well as Underwater </a:t>
            </a:r>
            <a:r>
              <a:rPr lang="en-GB" sz="2400" i="1" dirty="0" err="1" smtClean="0">
                <a:solidFill>
                  <a:srgbClr val="333333"/>
                </a:solidFill>
                <a:latin typeface="Times New Roman" panose="02020603050405020304" pitchFamily="18" charset="0"/>
                <a:cs typeface="Times New Roman" panose="02020603050405020304" pitchFamily="18" charset="0"/>
              </a:rPr>
              <a:t>Medi</a:t>
            </a:r>
            <a:r>
              <a:rPr lang="en-GB" sz="2400" i="1" dirty="0" smtClean="0">
                <a:solidFill>
                  <a:srgbClr val="333333"/>
                </a:solidFill>
                <a:latin typeface="Times New Roman" panose="02020603050405020304" pitchFamily="18" charset="0"/>
                <a:cs typeface="Times New Roman" panose="02020603050405020304" pitchFamily="18" charset="0"/>
              </a:rPr>
              <a:t>. and  Ethics</a:t>
            </a:r>
            <a:r>
              <a:rPr lang="en-GB" sz="2400" dirty="0" smtClean="0">
                <a:solidFill>
                  <a:srgbClr val="333333"/>
                </a:solidFill>
                <a:latin typeface="Times New Roman" panose="02020603050405020304" pitchFamily="18" charset="0"/>
                <a:cs typeface="Times New Roman" panose="02020603050405020304" pitchFamily="18" charset="0"/>
              </a:rPr>
              <a:t> till his end - linked </a:t>
            </a:r>
            <a:r>
              <a:rPr lang="en-GB" sz="2400" dirty="0" smtClean="0">
                <a:solidFill>
                  <a:srgbClr val="333333"/>
                </a:solidFill>
                <a:latin typeface="Times New Roman" panose="02020603050405020304" pitchFamily="18" charset="0"/>
                <a:cs typeface="Times New Roman" panose="02020603050405020304" pitchFamily="18" charset="0"/>
              </a:rPr>
              <a:t>to </a:t>
            </a:r>
            <a:r>
              <a:rPr lang="en-GB" sz="2400" i="1" dirty="0" smtClean="0">
                <a:solidFill>
                  <a:srgbClr val="333333"/>
                </a:solidFill>
                <a:latin typeface="Times New Roman" panose="02020603050405020304" pitchFamily="18" charset="0"/>
                <a:cs typeface="Times New Roman" panose="02020603050405020304" pitchFamily="18" charset="0"/>
              </a:rPr>
              <a:t>hyperbaric oxygenation after TBI </a:t>
            </a:r>
            <a:r>
              <a:rPr lang="en-GB" sz="2400" dirty="0" smtClean="0">
                <a:solidFill>
                  <a:srgbClr val="333333"/>
                </a:solidFill>
                <a:latin typeface="Times New Roman" panose="02020603050405020304" pitchFamily="18" charset="0"/>
                <a:cs typeface="Times New Roman" panose="02020603050405020304" pitchFamily="18" charset="0"/>
              </a:rPr>
              <a:t>and</a:t>
            </a:r>
            <a:r>
              <a:rPr lang="en-GB" sz="2400" i="1" dirty="0" smtClean="0">
                <a:solidFill>
                  <a:srgbClr val="333333"/>
                </a:solidFill>
                <a:latin typeface="Times New Roman" panose="02020603050405020304" pitchFamily="18" charset="0"/>
                <a:cs typeface="Times New Roman" panose="02020603050405020304" pitchFamily="18" charset="0"/>
              </a:rPr>
              <a:t> </a:t>
            </a:r>
            <a:r>
              <a:rPr lang="en-GB" sz="2400" i="1" dirty="0" smtClean="0">
                <a:solidFill>
                  <a:srgbClr val="333333"/>
                </a:solidFill>
                <a:latin typeface="Times New Roman" panose="02020603050405020304" pitchFamily="18" charset="0"/>
                <a:cs typeface="Times New Roman" panose="02020603050405020304" pitchFamily="18" charset="0"/>
              </a:rPr>
              <a:t>questions </a:t>
            </a:r>
            <a:r>
              <a:rPr lang="en-GB" sz="2400" i="1" dirty="0" smtClean="0">
                <a:solidFill>
                  <a:srgbClr val="333333"/>
                </a:solidFill>
                <a:latin typeface="Times New Roman" panose="02020603050405020304" pitchFamily="18" charset="0"/>
                <a:cs typeface="Times New Roman" panose="02020603050405020304" pitchFamily="18" charset="0"/>
              </a:rPr>
              <a:t>of</a:t>
            </a:r>
            <a:r>
              <a:rPr lang="en-GB" sz="2400" dirty="0" smtClean="0">
                <a:solidFill>
                  <a:srgbClr val="333333"/>
                </a:solidFill>
                <a:latin typeface="Times New Roman" panose="02020603050405020304" pitchFamily="18" charset="0"/>
                <a:cs typeface="Times New Roman" panose="02020603050405020304" pitchFamily="18" charset="0"/>
              </a:rPr>
              <a:t> </a:t>
            </a:r>
            <a:r>
              <a:rPr lang="en-GB" sz="2400" i="1" dirty="0" smtClean="0">
                <a:solidFill>
                  <a:srgbClr val="333333"/>
                </a:solidFill>
                <a:latin typeface="Times New Roman" panose="02020603050405020304" pitchFamily="18" charset="0"/>
                <a:cs typeface="Times New Roman" panose="02020603050405020304" pitchFamily="18" charset="0"/>
              </a:rPr>
              <a:t>amelioration </a:t>
            </a:r>
            <a:r>
              <a:rPr lang="en-GB" sz="2400" i="1" dirty="0" smtClean="0">
                <a:solidFill>
                  <a:srgbClr val="333333"/>
                </a:solidFill>
                <a:latin typeface="Times New Roman" panose="02020603050405020304" pitchFamily="18" charset="0"/>
                <a:cs typeface="Times New Roman" panose="02020603050405020304" pitchFamily="18" charset="0"/>
              </a:rPr>
              <a:t>of </a:t>
            </a:r>
            <a:r>
              <a:rPr lang="en-GB" sz="2400" i="1" dirty="0" smtClean="0">
                <a:solidFill>
                  <a:srgbClr val="333333"/>
                </a:solidFill>
                <a:latin typeface="Times New Roman" panose="02020603050405020304" pitchFamily="18" charset="0"/>
                <a:cs typeface="Times New Roman" panose="02020603050405020304" pitchFamily="18" charset="0"/>
              </a:rPr>
              <a:t>non treatable </a:t>
            </a:r>
            <a:r>
              <a:rPr lang="en-GB" sz="2400" i="1" dirty="0" smtClean="0">
                <a:solidFill>
                  <a:srgbClr val="333333"/>
                </a:solidFill>
                <a:latin typeface="Times New Roman" panose="02020603050405020304" pitchFamily="18" charset="0"/>
                <a:cs typeface="Times New Roman" panose="02020603050405020304" pitchFamily="18" charset="0"/>
              </a:rPr>
              <a:t>diseases. </a:t>
            </a:r>
            <a:r>
              <a:rPr lang="en-GB" sz="2400" dirty="0" smtClean="0">
                <a:latin typeface="Times New Roman" panose="02020603050405020304" pitchFamily="18" charset="0"/>
                <a:cs typeface="Times New Roman" panose="02020603050405020304" pitchFamily="18" charset="0"/>
              </a:rPr>
              <a:t>Franz</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a convinced </a:t>
            </a:r>
            <a:r>
              <a:rPr lang="en-GB" sz="2400" dirty="0" smtClean="0">
                <a:latin typeface="Times New Roman" panose="02020603050405020304" pitchFamily="18" charset="0"/>
                <a:cs typeface="Times New Roman" panose="02020603050405020304" pitchFamily="18" charset="0"/>
              </a:rPr>
              <a:t>European, </a:t>
            </a:r>
            <a:r>
              <a:rPr lang="en-GB" sz="2400" dirty="0" smtClean="0">
                <a:latin typeface="Times New Roman" panose="02020603050405020304" pitchFamily="18" charset="0"/>
                <a:cs typeface="Times New Roman" panose="02020603050405020304" pitchFamily="18" charset="0"/>
              </a:rPr>
              <a:t>established the EFNS with help of  the </a:t>
            </a:r>
            <a:r>
              <a:rPr lang="en-GB" sz="2400" i="1" dirty="0" smtClean="0">
                <a:latin typeface="Times New Roman" panose="02020603050405020304" pitchFamily="18" charset="0"/>
                <a:cs typeface="Times New Roman" panose="02020603050405020304" pitchFamily="18" charset="0"/>
              </a:rPr>
              <a:t>East-</a:t>
            </a:r>
            <a:r>
              <a:rPr lang="en-GB" sz="2400" i="1" dirty="0" err="1" smtClean="0">
                <a:latin typeface="Times New Roman" panose="02020603050405020304" pitchFamily="18" charset="0"/>
                <a:cs typeface="Times New Roman" panose="02020603050405020304" pitchFamily="18" charset="0"/>
              </a:rPr>
              <a:t>Europ</a:t>
            </a:r>
            <a:r>
              <a:rPr lang="en-GB" sz="2400" i="1" dirty="0" smtClean="0">
                <a:latin typeface="Times New Roman" panose="02020603050405020304" pitchFamily="18" charset="0"/>
                <a:cs typeface="Times New Roman" panose="02020603050405020304" pitchFamily="18" charset="0"/>
              </a:rPr>
              <a:t>. </a:t>
            </a:r>
            <a:r>
              <a:rPr lang="en-GB" sz="2400" i="1" dirty="0" smtClean="0">
                <a:latin typeface="Times New Roman" panose="02020603050405020304" pitchFamily="18" charset="0"/>
                <a:cs typeface="Times New Roman" panose="02020603050405020304" pitchFamily="18" charset="0"/>
              </a:rPr>
              <a:t>POLA- </a:t>
            </a:r>
            <a:r>
              <a:rPr lang="en-GB" sz="2400" i="1" dirty="0" err="1" smtClean="0">
                <a:latin typeface="Times New Roman" panose="02020603050405020304" pitchFamily="18" charset="0"/>
                <a:cs typeface="Times New Roman" panose="02020603050405020304" pitchFamily="18" charset="0"/>
              </a:rPr>
              <a:t>Symp</a:t>
            </a:r>
            <a:r>
              <a:rPr lang="en-GB" sz="2400" i="1" dirty="0" smtClean="0">
                <a:latin typeface="Times New Roman" panose="02020603050405020304" pitchFamily="18" charset="0"/>
                <a:cs typeface="Times New Roman" panose="02020603050405020304" pitchFamily="18" charset="0"/>
              </a:rPr>
              <a:t>. &amp; </a:t>
            </a:r>
            <a:r>
              <a:rPr lang="en-GB" sz="2400" b="1" dirty="0" smtClean="0">
                <a:latin typeface="Times New Roman" panose="02020603050405020304" pitchFamily="18" charset="0"/>
                <a:cs typeface="Times New Roman" panose="02020603050405020304" pitchFamily="18" charset="0"/>
              </a:rPr>
              <a:t>WFNR Hon. Member.</a:t>
            </a:r>
            <a:r>
              <a:rPr lang="en-GB" sz="2400" dirty="0" smtClean="0">
                <a:latin typeface="Times New Roman" panose="02020603050405020304" pitchFamily="18" charset="0"/>
                <a:cs typeface="Times New Roman" panose="02020603050405020304" pitchFamily="18" charset="0"/>
              </a:rPr>
              <a:t> Franz </a:t>
            </a:r>
            <a:r>
              <a:rPr lang="en-GB" sz="2400" dirty="0" smtClean="0">
                <a:latin typeface="Times New Roman" panose="02020603050405020304" pitchFamily="18" charset="0"/>
                <a:cs typeface="Times New Roman" panose="02020603050405020304" pitchFamily="18" charset="0"/>
              </a:rPr>
              <a:t>was the owner of numerous </a:t>
            </a:r>
            <a:r>
              <a:rPr lang="en-GB" sz="2400" dirty="0" err="1" smtClean="0">
                <a:latin typeface="Times New Roman" panose="02020603050405020304" pitchFamily="18" charset="0"/>
                <a:cs typeface="Times New Roman" panose="02020603050405020304" pitchFamily="18" charset="0"/>
              </a:rPr>
              <a:t>internatio-nal</a:t>
            </a:r>
            <a:r>
              <a:rPr lang="en-GB" sz="2400" dirty="0" smtClean="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high </a:t>
            </a:r>
            <a:r>
              <a:rPr lang="en-GB" sz="2400" dirty="0">
                <a:latin typeface="Times New Roman" panose="02020603050405020304" pitchFamily="18" charset="0"/>
                <a:cs typeface="Times New Roman" panose="02020603050405020304" pitchFamily="18" charset="0"/>
              </a:rPr>
              <a:t>and highest </a:t>
            </a:r>
            <a:r>
              <a:rPr lang="en-GB" sz="2400" dirty="0" smtClean="0">
                <a:latin typeface="Times New Roman" panose="02020603050405020304" pitchFamily="18" charset="0"/>
                <a:cs typeface="Times New Roman" panose="02020603050405020304" pitchFamily="18" charset="0"/>
              </a:rPr>
              <a:t>awards. </a:t>
            </a:r>
            <a:r>
              <a:rPr lang="en-GB" sz="2400" dirty="0" smtClean="0">
                <a:latin typeface="Times New Roman" panose="02020603050405020304" pitchFamily="18" charset="0"/>
                <a:cs typeface="Times New Roman" panose="02020603050405020304" pitchFamily="18" charset="0"/>
              </a:rPr>
              <a:t>We will </a:t>
            </a:r>
            <a:r>
              <a:rPr lang="en-GB" sz="2400" dirty="0" smtClean="0">
                <a:latin typeface="Times New Roman" panose="02020603050405020304" pitchFamily="18" charset="0"/>
                <a:cs typeface="Times New Roman" panose="02020603050405020304" pitchFamily="18" charset="0"/>
              </a:rPr>
              <a:t>miss </a:t>
            </a:r>
            <a:r>
              <a:rPr lang="en-GB" sz="2400" dirty="0" smtClean="0">
                <a:latin typeface="Times New Roman" panose="02020603050405020304" pitchFamily="18" charset="0"/>
                <a:cs typeface="Times New Roman" panose="02020603050405020304" pitchFamily="18" charset="0"/>
              </a:rPr>
              <a:t>his wisdom and warmth.</a:t>
            </a:r>
            <a:endParaRPr lang="en-GB" sz="2400" dirty="0">
              <a:latin typeface="Times New Roman" panose="02020603050405020304" pitchFamily="18" charset="0"/>
              <a:cs typeface="Times New Roman" panose="02020603050405020304" pitchFamily="18" charset="0"/>
            </a:endParaRPr>
          </a:p>
          <a:p>
            <a:pPr marL="0" indent="0">
              <a:buNone/>
            </a:pP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0027522"/>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503</Words>
  <Application>Microsoft Office PowerPoint</Application>
  <PresentationFormat>Bildschirmpräsentation (4:3)</PresentationFormat>
  <Paragraphs>14</Paragraphs>
  <Slides>5</Slides>
  <Notes>0</Notes>
  <HiddenSlides>0</HiddenSlides>
  <MMClips>0</MMClips>
  <ScaleCrop>false</ScaleCrop>
  <HeadingPairs>
    <vt:vector size="4" baseType="variant">
      <vt:variant>
        <vt:lpstr>Design</vt:lpstr>
      </vt:variant>
      <vt:variant>
        <vt:i4>1</vt:i4>
      </vt:variant>
      <vt:variant>
        <vt:lpstr>Folientitel</vt:lpstr>
      </vt:variant>
      <vt:variant>
        <vt:i4>5</vt:i4>
      </vt:variant>
    </vt:vector>
  </HeadingPairs>
  <TitlesOfParts>
    <vt:vector size="6" baseType="lpstr">
      <vt:lpstr>Larissa</vt:lpstr>
      <vt:lpstr>Obituary   Franz Gerstenbrand September 6, 1924  -  June 30, 2017  </vt:lpstr>
      <vt:lpstr>Some personal thoughts and memories  </vt:lpstr>
      <vt:lpstr>Opus magnum 1967  Traumatic                     Apallic Syndrome </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Obituary   Franz Gerstenbrand September 6, 1924   June 30, 2017</dc:title>
  <dc:creator>Klaus</dc:creator>
  <cp:lastModifiedBy>Klaus</cp:lastModifiedBy>
  <cp:revision>41</cp:revision>
  <dcterms:created xsi:type="dcterms:W3CDTF">2018-04-05T14:03:07Z</dcterms:created>
  <dcterms:modified xsi:type="dcterms:W3CDTF">2018-05-25T21:23:01Z</dcterms:modified>
</cp:coreProperties>
</file>